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9" r:id="rId38"/>
    <p:sldId id="292" r:id="rId39"/>
    <p:sldId id="293" r:id="rId40"/>
    <p:sldId id="294" r:id="rId41"/>
    <p:sldId id="295" r:id="rId42"/>
    <p:sldId id="296" r:id="rId43"/>
    <p:sldId id="297" r:id="rId44"/>
    <p:sldId id="308" r:id="rId45"/>
    <p:sldId id="298" r:id="rId46"/>
    <p:sldId id="300" r:id="rId47"/>
    <p:sldId id="301" r:id="rId48"/>
    <p:sldId id="302" r:id="rId49"/>
    <p:sldId id="303" r:id="rId50"/>
    <p:sldId id="304" r:id="rId51"/>
    <p:sldId id="305" r:id="rId52"/>
    <p:sldId id="306" r:id="rId53"/>
    <p:sldId id="30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72" d="100"/>
          <a:sy n="72" d="100"/>
        </p:scale>
        <p:origin x="6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5/19/2019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0268C2E9-9190-4CD6-9966-E1E855718C18}"/>
              </a:ext>
            </a:extLst>
          </p:cNvPr>
          <p:cNvSpPr>
            <a:spLocks noGrp="1"/>
          </p:cNvSpPr>
          <p:nvPr>
            <p:ph type="subTitle" idx="1"/>
          </p:nvPr>
        </p:nvSpPr>
        <p:spPr>
          <a:xfrm>
            <a:off x="516835" y="0"/>
            <a:ext cx="11171582" cy="6732104"/>
          </a:xfrm>
        </p:spPr>
        <p:txBody>
          <a:bodyPr>
            <a:noAutofit/>
          </a:bodyPr>
          <a:lstStyle/>
          <a:p>
            <a:r>
              <a:rPr lang="en-US" sz="4400" dirty="0">
                <a:solidFill>
                  <a:schemeClr val="bg1"/>
                </a:solidFill>
              </a:rPr>
              <a:t>Niverville, Manitoba, was named after an 18</a:t>
            </a:r>
            <a:r>
              <a:rPr lang="en-US" sz="4400" baseline="30000" dirty="0">
                <a:solidFill>
                  <a:schemeClr val="bg1"/>
                </a:solidFill>
              </a:rPr>
              <a:t>th</a:t>
            </a:r>
            <a:r>
              <a:rPr lang="en-US" sz="4400" dirty="0">
                <a:solidFill>
                  <a:schemeClr val="bg1"/>
                </a:solidFill>
              </a:rPr>
              <a:t>–century explorer and fur trader– Joseph-Claude Boucher de Niverville.</a:t>
            </a:r>
          </a:p>
          <a:p>
            <a:endParaRPr lang="en-CA" sz="4400" dirty="0">
              <a:solidFill>
                <a:schemeClr val="bg1"/>
              </a:solidFill>
            </a:endParaRPr>
          </a:p>
        </p:txBody>
      </p:sp>
      <p:pic>
        <p:nvPicPr>
          <p:cNvPr id="11" name="Picture 10">
            <a:extLst>
              <a:ext uri="{FF2B5EF4-FFF2-40B4-BE49-F238E27FC236}">
                <a16:creationId xmlns:a16="http://schemas.microsoft.com/office/drawing/2014/main" id="{7C834456-DC29-46C1-98A2-1EDDBF7F59AC}"/>
              </a:ext>
            </a:extLst>
          </p:cNvPr>
          <p:cNvPicPr>
            <a:picLocks noChangeAspect="1"/>
          </p:cNvPicPr>
          <p:nvPr/>
        </p:nvPicPr>
        <p:blipFill>
          <a:blip r:embed="rId2"/>
          <a:stretch>
            <a:fillRect/>
          </a:stretch>
        </p:blipFill>
        <p:spPr>
          <a:xfrm>
            <a:off x="925268" y="2160104"/>
            <a:ext cx="10110691" cy="4697896"/>
          </a:xfrm>
          <a:prstGeom prst="rect">
            <a:avLst/>
          </a:prstGeom>
        </p:spPr>
      </p:pic>
    </p:spTree>
    <p:extLst>
      <p:ext uri="{BB962C8B-B14F-4D97-AF65-F5344CB8AC3E}">
        <p14:creationId xmlns:p14="http://schemas.microsoft.com/office/powerpoint/2010/main" val="2307030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3E5D7-FEED-475B-9056-FAC8A7CE4910}"/>
              </a:ext>
            </a:extLst>
          </p:cNvPr>
          <p:cNvSpPr>
            <a:spLocks noGrp="1"/>
          </p:cNvSpPr>
          <p:nvPr>
            <p:ph idx="1"/>
          </p:nvPr>
        </p:nvSpPr>
        <p:spPr>
          <a:xfrm>
            <a:off x="450574" y="145774"/>
            <a:ext cx="11145078" cy="2385391"/>
          </a:xfrm>
        </p:spPr>
        <p:txBody>
          <a:bodyPr>
            <a:normAutofit lnSpcReduction="10000"/>
          </a:bodyPr>
          <a:lstStyle/>
          <a:p>
            <a:pPr marL="0" indent="0">
              <a:buNone/>
            </a:pPr>
            <a:r>
              <a:rPr lang="en-US" sz="3200" dirty="0">
                <a:solidFill>
                  <a:schemeClr val="bg1"/>
                </a:solidFill>
              </a:rPr>
              <a:t>From this grain elevator, the first barley was shipped to overseas markets.  The image of this original grain elevator is used today in the town crest of Niverville, and it remains a symbol of industry, resourcefulness and vision for the people of Niverville.</a:t>
            </a:r>
            <a:endParaRPr lang="en-CA" sz="3200" dirty="0">
              <a:solidFill>
                <a:schemeClr val="bg1"/>
              </a:solidFill>
            </a:endParaRPr>
          </a:p>
        </p:txBody>
      </p:sp>
      <p:pic>
        <p:nvPicPr>
          <p:cNvPr id="3074" name="Picture 2" descr="Image result for first grain elevator in niverville ca">
            <a:extLst>
              <a:ext uri="{FF2B5EF4-FFF2-40B4-BE49-F238E27FC236}">
                <a16:creationId xmlns:a16="http://schemas.microsoft.com/office/drawing/2014/main" id="{7C0ADCB7-CA30-4E19-98F3-7F7B76820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2862470"/>
            <a:ext cx="2663686" cy="399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84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8F4354-7171-4087-AF1B-38DEE22E1F5E}"/>
              </a:ext>
            </a:extLst>
          </p:cNvPr>
          <p:cNvSpPr>
            <a:spLocks noGrp="1"/>
          </p:cNvSpPr>
          <p:nvPr>
            <p:ph idx="1"/>
          </p:nvPr>
        </p:nvSpPr>
        <p:spPr>
          <a:xfrm>
            <a:off x="530087" y="0"/>
            <a:ext cx="11131825" cy="3299791"/>
          </a:xfrm>
        </p:spPr>
        <p:txBody>
          <a:bodyPr>
            <a:normAutofit/>
          </a:bodyPr>
          <a:lstStyle/>
          <a:p>
            <a:pPr marL="0" indent="0">
              <a:buNone/>
            </a:pPr>
            <a:r>
              <a:rPr lang="en-US" sz="3200" dirty="0">
                <a:solidFill>
                  <a:schemeClr val="bg1"/>
                </a:solidFill>
              </a:rPr>
              <a:t>Through the work of immigration agents such as William </a:t>
            </a:r>
            <a:r>
              <a:rPr lang="en-US" sz="3200" dirty="0" err="1">
                <a:solidFill>
                  <a:schemeClr val="bg1"/>
                </a:solidFill>
              </a:rPr>
              <a:t>Hespeler</a:t>
            </a:r>
            <a:r>
              <a:rPr lang="en-US" sz="3200" dirty="0">
                <a:solidFill>
                  <a:schemeClr val="bg1"/>
                </a:solidFill>
              </a:rPr>
              <a:t>, arrangements were made for the first installment of Mennonite immigrants to be dropped off at the </a:t>
            </a:r>
            <a:r>
              <a:rPr lang="en-US" sz="3200" b="1" dirty="0">
                <a:solidFill>
                  <a:schemeClr val="bg1"/>
                </a:solidFill>
              </a:rPr>
              <a:t>Mennonite Landing </a:t>
            </a:r>
            <a:r>
              <a:rPr lang="en-US" sz="3200" dirty="0">
                <a:solidFill>
                  <a:schemeClr val="bg1"/>
                </a:solidFill>
              </a:rPr>
              <a:t>on Treaty #1 land at the confluence of the Red and Rat Rivers, near Niverville, on August 1, 1874.</a:t>
            </a:r>
            <a:endParaRPr lang="en-CA" sz="3200" dirty="0">
              <a:solidFill>
                <a:schemeClr val="bg1"/>
              </a:solidFill>
            </a:endParaRPr>
          </a:p>
        </p:txBody>
      </p:sp>
      <p:pic>
        <p:nvPicPr>
          <p:cNvPr id="5" name="Picture 4">
            <a:extLst>
              <a:ext uri="{FF2B5EF4-FFF2-40B4-BE49-F238E27FC236}">
                <a16:creationId xmlns:a16="http://schemas.microsoft.com/office/drawing/2014/main" id="{369C26DC-8F3A-41B0-AD95-F5155F4B43E7}"/>
              </a:ext>
            </a:extLst>
          </p:cNvPr>
          <p:cNvPicPr>
            <a:picLocks noChangeAspect="1"/>
          </p:cNvPicPr>
          <p:nvPr/>
        </p:nvPicPr>
        <p:blipFill>
          <a:blip r:embed="rId2"/>
          <a:stretch>
            <a:fillRect/>
          </a:stretch>
        </p:blipFill>
        <p:spPr>
          <a:xfrm>
            <a:off x="2676858" y="3091542"/>
            <a:ext cx="6520151" cy="3667066"/>
          </a:xfrm>
          <a:prstGeom prst="rect">
            <a:avLst/>
          </a:prstGeom>
        </p:spPr>
      </p:pic>
    </p:spTree>
    <p:extLst>
      <p:ext uri="{BB962C8B-B14F-4D97-AF65-F5344CB8AC3E}">
        <p14:creationId xmlns:p14="http://schemas.microsoft.com/office/powerpoint/2010/main" val="1545435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FD9535-E77A-4D06-B325-C4F13D32F4F9}"/>
              </a:ext>
            </a:extLst>
          </p:cNvPr>
          <p:cNvSpPr>
            <a:spLocks noGrp="1"/>
          </p:cNvSpPr>
          <p:nvPr>
            <p:ph idx="1"/>
          </p:nvPr>
        </p:nvSpPr>
        <p:spPr>
          <a:xfrm>
            <a:off x="291548" y="92765"/>
            <a:ext cx="11688417" cy="1603513"/>
          </a:xfrm>
        </p:spPr>
        <p:txBody>
          <a:bodyPr>
            <a:normAutofit/>
          </a:bodyPr>
          <a:lstStyle/>
          <a:p>
            <a:pPr marL="0" indent="0">
              <a:buNone/>
            </a:pPr>
            <a:r>
              <a:rPr lang="en-US" sz="2800" dirty="0">
                <a:solidFill>
                  <a:schemeClr val="bg1"/>
                </a:solidFill>
              </a:rPr>
              <a:t>On this date, August 1, 1874, the </a:t>
            </a:r>
            <a:r>
              <a:rPr lang="en-US" sz="2800" b="1" i="1" dirty="0">
                <a:solidFill>
                  <a:schemeClr val="bg1"/>
                </a:solidFill>
              </a:rPr>
              <a:t>“International,”</a:t>
            </a:r>
            <a:r>
              <a:rPr lang="en-US" sz="2800" b="1" dirty="0">
                <a:solidFill>
                  <a:schemeClr val="bg1"/>
                </a:solidFill>
              </a:rPr>
              <a:t> </a:t>
            </a:r>
            <a:r>
              <a:rPr lang="en-US" sz="2800" dirty="0">
                <a:solidFill>
                  <a:schemeClr val="bg1"/>
                </a:solidFill>
              </a:rPr>
              <a:t>a steam-powered river boat, brought 65 families from German-speaking colonies in southern Russia (now Ukraine). </a:t>
            </a:r>
            <a:endParaRPr lang="en-CA" sz="2800" dirty="0">
              <a:solidFill>
                <a:schemeClr val="bg1"/>
              </a:solidFill>
            </a:endParaRPr>
          </a:p>
        </p:txBody>
      </p:sp>
      <p:pic>
        <p:nvPicPr>
          <p:cNvPr id="7" name="Picture 6">
            <a:extLst>
              <a:ext uri="{FF2B5EF4-FFF2-40B4-BE49-F238E27FC236}">
                <a16:creationId xmlns:a16="http://schemas.microsoft.com/office/drawing/2014/main" id="{D87CE05D-F1B1-47A2-AD47-E1BC73E1CD56}"/>
              </a:ext>
            </a:extLst>
          </p:cNvPr>
          <p:cNvPicPr>
            <a:picLocks noChangeAspect="1"/>
          </p:cNvPicPr>
          <p:nvPr/>
        </p:nvPicPr>
        <p:blipFill>
          <a:blip r:embed="rId2"/>
          <a:stretch>
            <a:fillRect/>
          </a:stretch>
        </p:blipFill>
        <p:spPr>
          <a:xfrm>
            <a:off x="649180" y="1603513"/>
            <a:ext cx="5715166" cy="5161721"/>
          </a:xfrm>
          <a:prstGeom prst="rect">
            <a:avLst/>
          </a:prstGeom>
        </p:spPr>
      </p:pic>
      <p:pic>
        <p:nvPicPr>
          <p:cNvPr id="9" name="Picture 8">
            <a:extLst>
              <a:ext uri="{FF2B5EF4-FFF2-40B4-BE49-F238E27FC236}">
                <a16:creationId xmlns:a16="http://schemas.microsoft.com/office/drawing/2014/main" id="{90180109-F8C7-439E-A32C-7F24A87FF45B}"/>
              </a:ext>
            </a:extLst>
          </p:cNvPr>
          <p:cNvPicPr>
            <a:picLocks noChangeAspect="1"/>
          </p:cNvPicPr>
          <p:nvPr/>
        </p:nvPicPr>
        <p:blipFill>
          <a:blip r:embed="rId3"/>
          <a:stretch>
            <a:fillRect/>
          </a:stretch>
        </p:blipFill>
        <p:spPr>
          <a:xfrm>
            <a:off x="8037736" y="1135625"/>
            <a:ext cx="2086925" cy="5629609"/>
          </a:xfrm>
          <a:prstGeom prst="rect">
            <a:avLst/>
          </a:prstGeom>
        </p:spPr>
      </p:pic>
    </p:spTree>
    <p:extLst>
      <p:ext uri="{BB962C8B-B14F-4D97-AF65-F5344CB8AC3E}">
        <p14:creationId xmlns:p14="http://schemas.microsoft.com/office/powerpoint/2010/main" val="339541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F43DE-D4F9-4F0F-B9EE-0061801AFABA}"/>
              </a:ext>
            </a:extLst>
          </p:cNvPr>
          <p:cNvSpPr>
            <a:spLocks noGrp="1"/>
          </p:cNvSpPr>
          <p:nvPr>
            <p:ph idx="1"/>
          </p:nvPr>
        </p:nvSpPr>
        <p:spPr>
          <a:xfrm>
            <a:off x="371061" y="159026"/>
            <a:ext cx="11410122" cy="2319131"/>
          </a:xfrm>
        </p:spPr>
        <p:txBody>
          <a:bodyPr>
            <a:normAutofit fontScale="92500" lnSpcReduction="10000"/>
          </a:bodyPr>
          <a:lstStyle/>
          <a:p>
            <a:pPr marL="0" indent="0">
              <a:buNone/>
            </a:pPr>
            <a:r>
              <a:rPr lang="en-US" sz="3200" dirty="0">
                <a:solidFill>
                  <a:schemeClr val="bg1"/>
                </a:solidFill>
              </a:rPr>
              <a:t>Between 1874 and 1876, some 3,500 Mennonites arrived at this very site near modern-day Niverville, and new arrivals established some 54 villages in what was called the </a:t>
            </a:r>
            <a:r>
              <a:rPr lang="en-US" sz="3200" i="1" u="sng" dirty="0">
                <a:solidFill>
                  <a:schemeClr val="bg1"/>
                </a:solidFill>
              </a:rPr>
              <a:t>Mennonite East Reserve</a:t>
            </a:r>
            <a:r>
              <a:rPr lang="en-US" sz="3200" i="1" dirty="0">
                <a:solidFill>
                  <a:schemeClr val="bg1"/>
                </a:solidFill>
              </a:rPr>
              <a:t> </a:t>
            </a:r>
            <a:r>
              <a:rPr lang="en-US" sz="3200" dirty="0">
                <a:solidFill>
                  <a:schemeClr val="bg1"/>
                </a:solidFill>
              </a:rPr>
              <a:t>(essentially a gift from the Canadian government), now the </a:t>
            </a:r>
            <a:r>
              <a:rPr lang="en-US" sz="3200" i="1" u="sng" dirty="0">
                <a:solidFill>
                  <a:schemeClr val="bg1"/>
                </a:solidFill>
              </a:rPr>
              <a:t>Rural Municipality of Hanover</a:t>
            </a:r>
            <a:r>
              <a:rPr lang="en-US" sz="3200" dirty="0">
                <a:solidFill>
                  <a:schemeClr val="bg1"/>
                </a:solidFill>
              </a:rPr>
              <a:t>.</a:t>
            </a:r>
            <a:endParaRPr lang="en-CA" sz="3200" dirty="0">
              <a:solidFill>
                <a:schemeClr val="bg1"/>
              </a:solidFill>
            </a:endParaRPr>
          </a:p>
        </p:txBody>
      </p:sp>
      <p:pic>
        <p:nvPicPr>
          <p:cNvPr id="4098" name="Picture 2" descr="Image result for rural municipality of hanover">
            <a:extLst>
              <a:ext uri="{FF2B5EF4-FFF2-40B4-BE49-F238E27FC236}">
                <a16:creationId xmlns:a16="http://schemas.microsoft.com/office/drawing/2014/main" id="{54FEB49D-92B2-4548-B83A-7DBA89480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10" y="2633988"/>
            <a:ext cx="5310395" cy="36580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ast reserve for mennonite settlement in manitoba">
            <a:extLst>
              <a:ext uri="{FF2B5EF4-FFF2-40B4-BE49-F238E27FC236}">
                <a16:creationId xmlns:a16="http://schemas.microsoft.com/office/drawing/2014/main" id="{02476215-F4BC-426B-B633-CB8CF124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26" y="2633988"/>
            <a:ext cx="5551989" cy="370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43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DDBED-6FEE-4C49-928A-0AEF13BA7DD9}"/>
              </a:ext>
            </a:extLst>
          </p:cNvPr>
          <p:cNvSpPr>
            <a:spLocks noGrp="1"/>
          </p:cNvSpPr>
          <p:nvPr>
            <p:ph idx="1"/>
          </p:nvPr>
        </p:nvSpPr>
        <p:spPr>
          <a:xfrm>
            <a:off x="357809" y="1"/>
            <a:ext cx="11516139" cy="3429000"/>
          </a:xfrm>
        </p:spPr>
        <p:txBody>
          <a:bodyPr>
            <a:normAutofit/>
          </a:bodyPr>
          <a:lstStyle/>
          <a:p>
            <a:pPr marL="0" indent="0">
              <a:buNone/>
            </a:pPr>
            <a:r>
              <a:rPr lang="en-US" sz="3200" dirty="0">
                <a:solidFill>
                  <a:schemeClr val="bg1"/>
                </a:solidFill>
              </a:rPr>
              <a:t>Mothers with babe-in-arms and the most fragile rode on M</a:t>
            </a:r>
            <a:r>
              <a:rPr lang="en-CA" sz="3200" dirty="0">
                <a:solidFill>
                  <a:schemeClr val="bg1"/>
                </a:solidFill>
              </a:rPr>
              <a:t>é</a:t>
            </a:r>
            <a:r>
              <a:rPr lang="en-US" sz="3200" dirty="0">
                <a:solidFill>
                  <a:schemeClr val="bg1"/>
                </a:solidFill>
              </a:rPr>
              <a:t>tis Red River Carts with the luggage, and the rest trekked over 8 kilometers east to the four immigration sheds erected for them by M</a:t>
            </a:r>
            <a:r>
              <a:rPr lang="en-CA" sz="3200" dirty="0">
                <a:solidFill>
                  <a:schemeClr val="bg1"/>
                </a:solidFill>
              </a:rPr>
              <a:t>é</a:t>
            </a:r>
            <a:r>
              <a:rPr lang="en-US" sz="3200" dirty="0">
                <a:solidFill>
                  <a:schemeClr val="bg1"/>
                </a:solidFill>
              </a:rPr>
              <a:t>tis builders under the supervision of Jacob Shantz, a Mennonite from Ontario</a:t>
            </a:r>
            <a:r>
              <a:rPr lang="en-US" sz="3200" dirty="0"/>
              <a:t>. </a:t>
            </a:r>
            <a:endParaRPr lang="en-CA" sz="3200" dirty="0"/>
          </a:p>
        </p:txBody>
      </p:sp>
      <p:pic>
        <p:nvPicPr>
          <p:cNvPr id="5124" name="Picture 4" descr="Image result for red river carts pictures">
            <a:extLst>
              <a:ext uri="{FF2B5EF4-FFF2-40B4-BE49-F238E27FC236}">
                <a16:creationId xmlns:a16="http://schemas.microsoft.com/office/drawing/2014/main" id="{C4435724-711C-4510-ABC5-2D2D7F9C1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924" y="2994161"/>
            <a:ext cx="6752151" cy="375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3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7BA55F-F874-4E7F-8E6E-2F8B2579B999}"/>
              </a:ext>
            </a:extLst>
          </p:cNvPr>
          <p:cNvSpPr>
            <a:spLocks noGrp="1"/>
          </p:cNvSpPr>
          <p:nvPr>
            <p:ph idx="1"/>
          </p:nvPr>
        </p:nvSpPr>
        <p:spPr>
          <a:xfrm>
            <a:off x="318052" y="0"/>
            <a:ext cx="11688418" cy="3922643"/>
          </a:xfrm>
        </p:spPr>
        <p:txBody>
          <a:bodyPr>
            <a:normAutofit/>
          </a:bodyPr>
          <a:lstStyle/>
          <a:p>
            <a:pPr marL="0" indent="0">
              <a:buNone/>
            </a:pPr>
            <a:r>
              <a:rPr lang="en-US" sz="2800" dirty="0">
                <a:solidFill>
                  <a:schemeClr val="bg1"/>
                </a:solidFill>
              </a:rPr>
              <a:t>Although the Niverville area was first settled by people of British ancestry, with names like Stott, Church and Wallace, an influx of the first Canadian Mennonite farmers in 1874 soon saw their population eclipse that of the earlier group.  Between 1874 and 1880, some 7,000 Mennonites came to Manitoba from South Russia (Ukraine) to begin farming.  The majority arrived at this spot.  These British and mostly Mennonite men and women were among the first Europeans to establish farm communities in open prairie.</a:t>
            </a:r>
            <a:endParaRPr lang="en-CA" sz="2800" dirty="0">
              <a:solidFill>
                <a:schemeClr val="bg1"/>
              </a:solidFill>
            </a:endParaRPr>
          </a:p>
        </p:txBody>
      </p:sp>
      <p:pic>
        <p:nvPicPr>
          <p:cNvPr id="5" name="Picture 4">
            <a:extLst>
              <a:ext uri="{FF2B5EF4-FFF2-40B4-BE49-F238E27FC236}">
                <a16:creationId xmlns:a16="http://schemas.microsoft.com/office/drawing/2014/main" id="{D81EC117-C61F-4008-AD8E-18916A752E22}"/>
              </a:ext>
            </a:extLst>
          </p:cNvPr>
          <p:cNvPicPr>
            <a:picLocks noChangeAspect="1"/>
          </p:cNvPicPr>
          <p:nvPr/>
        </p:nvPicPr>
        <p:blipFill>
          <a:blip r:embed="rId2"/>
          <a:stretch>
            <a:fillRect/>
          </a:stretch>
        </p:blipFill>
        <p:spPr>
          <a:xfrm>
            <a:off x="4473388" y="3617843"/>
            <a:ext cx="2159368" cy="3240157"/>
          </a:xfrm>
          <a:prstGeom prst="rect">
            <a:avLst/>
          </a:prstGeom>
        </p:spPr>
      </p:pic>
    </p:spTree>
    <p:extLst>
      <p:ext uri="{BB962C8B-B14F-4D97-AF65-F5344CB8AC3E}">
        <p14:creationId xmlns:p14="http://schemas.microsoft.com/office/powerpoint/2010/main" val="204033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6E926-D741-4668-B359-0024494EDCE9}"/>
              </a:ext>
            </a:extLst>
          </p:cNvPr>
          <p:cNvSpPr>
            <a:spLocks noGrp="1"/>
          </p:cNvSpPr>
          <p:nvPr>
            <p:ph idx="1"/>
          </p:nvPr>
        </p:nvSpPr>
        <p:spPr>
          <a:xfrm>
            <a:off x="344556" y="0"/>
            <a:ext cx="11688417" cy="3379304"/>
          </a:xfrm>
        </p:spPr>
        <p:txBody>
          <a:bodyPr>
            <a:noAutofit/>
          </a:bodyPr>
          <a:lstStyle/>
          <a:p>
            <a:pPr marL="0" indent="0">
              <a:buNone/>
            </a:pPr>
            <a:r>
              <a:rPr lang="en-US" sz="2400" dirty="0">
                <a:solidFill>
                  <a:schemeClr val="bg1"/>
                </a:solidFill>
              </a:rPr>
              <a:t>The cairn at the </a:t>
            </a:r>
            <a:r>
              <a:rPr lang="en-US" sz="2400" b="1" dirty="0">
                <a:solidFill>
                  <a:schemeClr val="bg1"/>
                </a:solidFill>
              </a:rPr>
              <a:t>Mennonite Landing </a:t>
            </a:r>
            <a:r>
              <a:rPr lang="en-US" sz="2400" dirty="0">
                <a:solidFill>
                  <a:schemeClr val="bg1"/>
                </a:solidFill>
              </a:rPr>
              <a:t>site (just 3 miles south-west of Niverville), concludes with the words, </a:t>
            </a:r>
            <a:r>
              <a:rPr lang="en-US" sz="2400" i="1" dirty="0">
                <a:solidFill>
                  <a:schemeClr val="bg1"/>
                </a:solidFill>
              </a:rPr>
              <a:t>“</a:t>
            </a:r>
            <a:r>
              <a:rPr lang="en-US" sz="2400" i="1" u="sng" dirty="0">
                <a:solidFill>
                  <a:schemeClr val="bg1"/>
                </a:solidFill>
              </a:rPr>
              <a:t>We gratefully acknowledge their bequeathal of courage and faith in God</a:t>
            </a:r>
            <a:r>
              <a:rPr lang="en-US" sz="2400" i="1" dirty="0">
                <a:solidFill>
                  <a:schemeClr val="bg1"/>
                </a:solidFill>
              </a:rPr>
              <a:t>.”  </a:t>
            </a:r>
          </a:p>
          <a:p>
            <a:pPr marL="0" indent="0">
              <a:buNone/>
            </a:pPr>
            <a:r>
              <a:rPr lang="en-US" sz="2400" dirty="0">
                <a:solidFill>
                  <a:schemeClr val="bg1"/>
                </a:solidFill>
              </a:rPr>
              <a:t>One of the 54 villages in the East Reserve was </a:t>
            </a:r>
            <a:r>
              <a:rPr lang="en-US" sz="2400" i="1" dirty="0" err="1">
                <a:solidFill>
                  <a:schemeClr val="bg1"/>
                </a:solidFill>
              </a:rPr>
              <a:t>Chortitz</a:t>
            </a:r>
            <a:r>
              <a:rPr lang="en-US" sz="2400" dirty="0">
                <a:solidFill>
                  <a:schemeClr val="bg1"/>
                </a:solidFill>
              </a:rPr>
              <a:t>, one mile west from present-day Randolph, where the </a:t>
            </a:r>
            <a:r>
              <a:rPr lang="en-US" sz="2400" b="1" dirty="0" err="1">
                <a:solidFill>
                  <a:schemeClr val="bg1"/>
                </a:solidFill>
              </a:rPr>
              <a:t>Chortitz</a:t>
            </a:r>
            <a:r>
              <a:rPr lang="en-US" sz="2400" b="1" dirty="0">
                <a:solidFill>
                  <a:schemeClr val="bg1"/>
                </a:solidFill>
              </a:rPr>
              <a:t> Heritage Church </a:t>
            </a:r>
            <a:r>
              <a:rPr lang="en-US" sz="2400" dirty="0">
                <a:solidFill>
                  <a:schemeClr val="bg1"/>
                </a:solidFill>
              </a:rPr>
              <a:t>was first erected on this site, and functional by 1877.  20 years later, that original building was replaced by this one, with Sunday services held in it from 1897 to 2010.  It is still standing today, and used for special, historical and memorable occasions.</a:t>
            </a:r>
            <a:endParaRPr lang="en-CA" sz="2400" dirty="0">
              <a:solidFill>
                <a:schemeClr val="bg1"/>
              </a:solidFill>
            </a:endParaRPr>
          </a:p>
        </p:txBody>
      </p:sp>
      <p:pic>
        <p:nvPicPr>
          <p:cNvPr id="6146" name="Picture 2" descr="Image result for first chortizer church on east reserve">
            <a:extLst>
              <a:ext uri="{FF2B5EF4-FFF2-40B4-BE49-F238E27FC236}">
                <a16:creationId xmlns:a16="http://schemas.microsoft.com/office/drawing/2014/main" id="{BDC9C97D-9F57-4FA4-A5CD-FF0BE1A81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163" y="3273287"/>
            <a:ext cx="4779617" cy="358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6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A6D24-8B8F-4CA7-936C-9F90E6A588BA}"/>
              </a:ext>
            </a:extLst>
          </p:cNvPr>
          <p:cNvSpPr>
            <a:spLocks noGrp="1"/>
          </p:cNvSpPr>
          <p:nvPr>
            <p:ph idx="1"/>
          </p:nvPr>
        </p:nvSpPr>
        <p:spPr>
          <a:xfrm>
            <a:off x="384313" y="1"/>
            <a:ext cx="11396870" cy="2266122"/>
          </a:xfrm>
        </p:spPr>
        <p:txBody>
          <a:bodyPr>
            <a:normAutofit/>
          </a:bodyPr>
          <a:lstStyle/>
          <a:p>
            <a:pPr marL="0" indent="0">
              <a:buNone/>
            </a:pPr>
            <a:r>
              <a:rPr lang="en-US" sz="3200" dirty="0">
                <a:solidFill>
                  <a:schemeClr val="bg1"/>
                </a:solidFill>
              </a:rPr>
              <a:t>The </a:t>
            </a:r>
            <a:r>
              <a:rPr lang="en-US" sz="3200" b="1" dirty="0">
                <a:solidFill>
                  <a:schemeClr val="bg1"/>
                </a:solidFill>
              </a:rPr>
              <a:t>Niverville </a:t>
            </a:r>
            <a:r>
              <a:rPr lang="en-US" sz="3200" b="1" dirty="0" err="1">
                <a:solidFill>
                  <a:schemeClr val="bg1"/>
                </a:solidFill>
              </a:rPr>
              <a:t>Chortitzer</a:t>
            </a:r>
            <a:r>
              <a:rPr lang="en-US" sz="3200" b="1" dirty="0">
                <a:solidFill>
                  <a:schemeClr val="bg1"/>
                </a:solidFill>
              </a:rPr>
              <a:t> Mennonite Church</a:t>
            </a:r>
            <a:r>
              <a:rPr lang="en-US" sz="3200" i="1" dirty="0">
                <a:solidFill>
                  <a:schemeClr val="bg1"/>
                </a:solidFill>
              </a:rPr>
              <a:t> </a:t>
            </a:r>
            <a:r>
              <a:rPr lang="en-US" sz="3200" dirty="0">
                <a:solidFill>
                  <a:schemeClr val="bg1"/>
                </a:solidFill>
              </a:rPr>
              <a:t>(presently </a:t>
            </a:r>
            <a:r>
              <a:rPr lang="en-US" sz="3200" b="1" dirty="0">
                <a:solidFill>
                  <a:schemeClr val="bg1"/>
                </a:solidFill>
              </a:rPr>
              <a:t>Niverville CMC</a:t>
            </a:r>
            <a:r>
              <a:rPr lang="en-US" sz="3200" dirty="0">
                <a:solidFill>
                  <a:schemeClr val="bg1"/>
                </a:solidFill>
              </a:rPr>
              <a:t>) was first built in 1936.  The second CMC Church was built in 1950.  An education wing was added in 1971, and the foyer added in 1977.</a:t>
            </a:r>
            <a:endParaRPr lang="en-CA" sz="3200" dirty="0">
              <a:solidFill>
                <a:schemeClr val="bg1"/>
              </a:solidFill>
            </a:endParaRPr>
          </a:p>
        </p:txBody>
      </p:sp>
      <p:pic>
        <p:nvPicPr>
          <p:cNvPr id="5" name="Picture 4">
            <a:extLst>
              <a:ext uri="{FF2B5EF4-FFF2-40B4-BE49-F238E27FC236}">
                <a16:creationId xmlns:a16="http://schemas.microsoft.com/office/drawing/2014/main" id="{8545C692-C0D1-426C-A3BE-DC6F9321BB01}"/>
              </a:ext>
            </a:extLst>
          </p:cNvPr>
          <p:cNvPicPr>
            <a:picLocks noChangeAspect="1"/>
          </p:cNvPicPr>
          <p:nvPr/>
        </p:nvPicPr>
        <p:blipFill>
          <a:blip r:embed="rId2"/>
          <a:stretch>
            <a:fillRect/>
          </a:stretch>
        </p:blipFill>
        <p:spPr>
          <a:xfrm>
            <a:off x="1953901" y="2173357"/>
            <a:ext cx="8131003" cy="4430090"/>
          </a:xfrm>
          <a:prstGeom prst="rect">
            <a:avLst/>
          </a:prstGeom>
        </p:spPr>
      </p:pic>
    </p:spTree>
    <p:extLst>
      <p:ext uri="{BB962C8B-B14F-4D97-AF65-F5344CB8AC3E}">
        <p14:creationId xmlns:p14="http://schemas.microsoft.com/office/powerpoint/2010/main" val="98645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F61F3F-96FA-42BD-84EF-68197DE7316E}"/>
              </a:ext>
            </a:extLst>
          </p:cNvPr>
          <p:cNvSpPr>
            <a:spLocks noGrp="1"/>
          </p:cNvSpPr>
          <p:nvPr>
            <p:ph idx="1"/>
          </p:nvPr>
        </p:nvSpPr>
        <p:spPr>
          <a:xfrm>
            <a:off x="344557" y="1"/>
            <a:ext cx="11608903" cy="3233530"/>
          </a:xfrm>
        </p:spPr>
        <p:txBody>
          <a:bodyPr>
            <a:normAutofit/>
          </a:bodyPr>
          <a:lstStyle/>
          <a:p>
            <a:pPr marL="0" indent="0">
              <a:buNone/>
            </a:pPr>
            <a:r>
              <a:rPr lang="en-US" sz="2800" b="1" dirty="0">
                <a:solidFill>
                  <a:schemeClr val="bg1"/>
                </a:solidFill>
              </a:rPr>
              <a:t>The Niverville Pioneers </a:t>
            </a:r>
            <a:r>
              <a:rPr lang="en-US" sz="2800" dirty="0">
                <a:solidFill>
                  <a:schemeClr val="bg1"/>
                </a:solidFill>
              </a:rPr>
              <a:t>(both British and Mennonite) inspired many other groups to settle the Prairies by demonstrating its enormous agricultural potential.  The hardiness and determination of the early settlers, coming from a harsh environment in Russia, ensured that this unforgiving land would be transformed into a place from which livelihoods could be wrested, albeit at considerable effort and cost.</a:t>
            </a:r>
            <a:endParaRPr lang="en-CA" sz="2800" dirty="0">
              <a:solidFill>
                <a:schemeClr val="bg1"/>
              </a:solidFill>
            </a:endParaRPr>
          </a:p>
        </p:txBody>
      </p:sp>
      <p:pic>
        <p:nvPicPr>
          <p:cNvPr id="5" name="Picture 4">
            <a:extLst>
              <a:ext uri="{FF2B5EF4-FFF2-40B4-BE49-F238E27FC236}">
                <a16:creationId xmlns:a16="http://schemas.microsoft.com/office/drawing/2014/main" id="{DDD80DCE-432D-41D6-8AE1-8EF6D114B2A8}"/>
              </a:ext>
            </a:extLst>
          </p:cNvPr>
          <p:cNvPicPr>
            <a:picLocks noChangeAspect="1"/>
          </p:cNvPicPr>
          <p:nvPr/>
        </p:nvPicPr>
        <p:blipFill>
          <a:blip r:embed="rId2"/>
          <a:stretch>
            <a:fillRect/>
          </a:stretch>
        </p:blipFill>
        <p:spPr>
          <a:xfrm>
            <a:off x="2827626" y="2729948"/>
            <a:ext cx="6907217" cy="4128051"/>
          </a:xfrm>
          <a:prstGeom prst="rect">
            <a:avLst/>
          </a:prstGeom>
        </p:spPr>
      </p:pic>
    </p:spTree>
    <p:extLst>
      <p:ext uri="{BB962C8B-B14F-4D97-AF65-F5344CB8AC3E}">
        <p14:creationId xmlns:p14="http://schemas.microsoft.com/office/powerpoint/2010/main" val="180312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BEFCF-EA95-473D-B358-7FF46CAAEC35}"/>
              </a:ext>
            </a:extLst>
          </p:cNvPr>
          <p:cNvSpPr>
            <a:spLocks noGrp="1"/>
          </p:cNvSpPr>
          <p:nvPr>
            <p:ph idx="1"/>
          </p:nvPr>
        </p:nvSpPr>
        <p:spPr>
          <a:xfrm>
            <a:off x="477078" y="1"/>
            <a:ext cx="11423373" cy="3428999"/>
          </a:xfrm>
        </p:spPr>
        <p:txBody>
          <a:bodyPr>
            <a:normAutofit/>
          </a:bodyPr>
          <a:lstStyle/>
          <a:p>
            <a:pPr marL="0" indent="0">
              <a:buNone/>
            </a:pPr>
            <a:r>
              <a:rPr lang="en-US" sz="3200" dirty="0">
                <a:solidFill>
                  <a:schemeClr val="bg1"/>
                </a:solidFill>
              </a:rPr>
              <a:t>In later years, these generous settlers </a:t>
            </a:r>
            <a:r>
              <a:rPr lang="en-US" sz="3200" i="1" u="sng" dirty="0">
                <a:solidFill>
                  <a:schemeClr val="bg1"/>
                </a:solidFill>
              </a:rPr>
              <a:t>sent grain in relief </a:t>
            </a:r>
            <a:r>
              <a:rPr lang="en-US" sz="3200" dirty="0">
                <a:solidFill>
                  <a:schemeClr val="bg1"/>
                </a:solidFill>
              </a:rPr>
              <a:t>to others suffering from famine in Russia.  This is perhaps a part of Niverville’s </a:t>
            </a:r>
            <a:r>
              <a:rPr lang="en-US" sz="3200" i="1" u="sng" dirty="0">
                <a:solidFill>
                  <a:schemeClr val="bg1"/>
                </a:solidFill>
              </a:rPr>
              <a:t>destiny</a:t>
            </a:r>
            <a:r>
              <a:rPr lang="en-US" sz="3200" dirty="0">
                <a:solidFill>
                  <a:schemeClr val="bg1"/>
                </a:solidFill>
              </a:rPr>
              <a:t>, to be blessed to be a blessing, so that this community can be like </a:t>
            </a:r>
            <a:r>
              <a:rPr lang="en-US" sz="3200" i="1" dirty="0">
                <a:solidFill>
                  <a:schemeClr val="bg1"/>
                </a:solidFill>
              </a:rPr>
              <a:t>“</a:t>
            </a:r>
            <a:r>
              <a:rPr lang="en-US" sz="3200" i="1" u="sng" dirty="0">
                <a:solidFill>
                  <a:schemeClr val="bg1"/>
                </a:solidFill>
              </a:rPr>
              <a:t>a city set on a hill</a:t>
            </a:r>
            <a:r>
              <a:rPr lang="en-US" sz="3200" i="1" dirty="0">
                <a:solidFill>
                  <a:schemeClr val="bg1"/>
                </a:solidFill>
              </a:rPr>
              <a:t>” </a:t>
            </a:r>
            <a:r>
              <a:rPr lang="en-US" sz="3200" dirty="0">
                <a:solidFill>
                  <a:schemeClr val="bg1"/>
                </a:solidFill>
              </a:rPr>
              <a:t>that brings help to the helpless and hope to the hopeless in showing compassion to those less fortunate.</a:t>
            </a:r>
            <a:endParaRPr lang="en-CA" sz="3200" dirty="0">
              <a:solidFill>
                <a:schemeClr val="bg1"/>
              </a:solidFill>
            </a:endParaRPr>
          </a:p>
        </p:txBody>
      </p:sp>
      <p:pic>
        <p:nvPicPr>
          <p:cNvPr id="5" name="Picture 4">
            <a:extLst>
              <a:ext uri="{FF2B5EF4-FFF2-40B4-BE49-F238E27FC236}">
                <a16:creationId xmlns:a16="http://schemas.microsoft.com/office/drawing/2014/main" id="{C6E6C40E-90A3-4756-9CAE-FC32086F24B6}"/>
              </a:ext>
            </a:extLst>
          </p:cNvPr>
          <p:cNvPicPr>
            <a:picLocks noChangeAspect="1"/>
          </p:cNvPicPr>
          <p:nvPr/>
        </p:nvPicPr>
        <p:blipFill>
          <a:blip r:embed="rId2"/>
          <a:stretch>
            <a:fillRect/>
          </a:stretch>
        </p:blipFill>
        <p:spPr>
          <a:xfrm>
            <a:off x="2531165" y="3205810"/>
            <a:ext cx="6386648" cy="3652189"/>
          </a:xfrm>
          <a:prstGeom prst="rect">
            <a:avLst/>
          </a:prstGeom>
        </p:spPr>
      </p:pic>
    </p:spTree>
    <p:extLst>
      <p:ext uri="{BB962C8B-B14F-4D97-AF65-F5344CB8AC3E}">
        <p14:creationId xmlns:p14="http://schemas.microsoft.com/office/powerpoint/2010/main" val="52612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3A479-D1FD-443A-BF30-C7C03AFE9684}"/>
              </a:ext>
            </a:extLst>
          </p:cNvPr>
          <p:cNvPicPr>
            <a:picLocks noChangeAspect="1"/>
          </p:cNvPicPr>
          <p:nvPr/>
        </p:nvPicPr>
        <p:blipFill>
          <a:blip r:embed="rId2"/>
          <a:stretch>
            <a:fillRect/>
          </a:stretch>
        </p:blipFill>
        <p:spPr>
          <a:xfrm>
            <a:off x="2968487" y="2332382"/>
            <a:ext cx="6034155" cy="4525617"/>
          </a:xfrm>
          <a:prstGeom prst="rect">
            <a:avLst/>
          </a:prstGeom>
        </p:spPr>
      </p:pic>
      <p:sp>
        <p:nvSpPr>
          <p:cNvPr id="7" name="Content Placeholder 6">
            <a:extLst>
              <a:ext uri="{FF2B5EF4-FFF2-40B4-BE49-F238E27FC236}">
                <a16:creationId xmlns:a16="http://schemas.microsoft.com/office/drawing/2014/main" id="{A73C9FFC-0E13-4F64-98F6-6B36425A6EC5}"/>
              </a:ext>
            </a:extLst>
          </p:cNvPr>
          <p:cNvSpPr>
            <a:spLocks noGrp="1"/>
          </p:cNvSpPr>
          <p:nvPr>
            <p:ph idx="1"/>
          </p:nvPr>
        </p:nvSpPr>
        <p:spPr>
          <a:xfrm>
            <a:off x="238538" y="1"/>
            <a:ext cx="11820939" cy="2332382"/>
          </a:xfrm>
        </p:spPr>
        <p:txBody>
          <a:bodyPr>
            <a:normAutofit/>
          </a:bodyPr>
          <a:lstStyle/>
          <a:p>
            <a:pPr marL="0" indent="0">
              <a:buNone/>
            </a:pPr>
            <a:r>
              <a:rPr lang="en-US" sz="4400" dirty="0">
                <a:solidFill>
                  <a:schemeClr val="bg1"/>
                </a:solidFill>
              </a:rPr>
              <a:t>This choice of name was made by the </a:t>
            </a:r>
            <a:r>
              <a:rPr lang="en-US" sz="4400" i="1" dirty="0">
                <a:solidFill>
                  <a:schemeClr val="bg1"/>
                </a:solidFill>
              </a:rPr>
              <a:t>Canadian Pacific Railway </a:t>
            </a:r>
            <a:r>
              <a:rPr lang="en-US" sz="4400" dirty="0">
                <a:solidFill>
                  <a:schemeClr val="bg1"/>
                </a:solidFill>
              </a:rPr>
              <a:t>in 1877—one year before the railway into town was built.</a:t>
            </a:r>
            <a:endParaRPr lang="en-CA" sz="4400" dirty="0">
              <a:solidFill>
                <a:schemeClr val="bg1"/>
              </a:solidFill>
            </a:endParaRPr>
          </a:p>
        </p:txBody>
      </p:sp>
    </p:spTree>
    <p:extLst>
      <p:ext uri="{BB962C8B-B14F-4D97-AF65-F5344CB8AC3E}">
        <p14:creationId xmlns:p14="http://schemas.microsoft.com/office/powerpoint/2010/main" val="52112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908D5-21BB-48F8-83DE-B338E4390E97}"/>
              </a:ext>
            </a:extLst>
          </p:cNvPr>
          <p:cNvSpPr>
            <a:spLocks noGrp="1"/>
          </p:cNvSpPr>
          <p:nvPr>
            <p:ph idx="1"/>
          </p:nvPr>
        </p:nvSpPr>
        <p:spPr>
          <a:xfrm>
            <a:off x="503583" y="119271"/>
            <a:ext cx="11330608" cy="2663686"/>
          </a:xfrm>
        </p:spPr>
        <p:txBody>
          <a:bodyPr>
            <a:normAutofit fontScale="92500" lnSpcReduction="20000"/>
          </a:bodyPr>
          <a:lstStyle/>
          <a:p>
            <a:pPr marL="0" indent="0">
              <a:buNone/>
            </a:pPr>
            <a:r>
              <a:rPr lang="en-US" sz="2800" dirty="0">
                <a:solidFill>
                  <a:schemeClr val="bg1"/>
                </a:solidFill>
              </a:rPr>
              <a:t>In more recent years, this important work of not only growing grain to meet our own needs, but to feed the hungry with the overflow, has been carried on by such ministries as the </a:t>
            </a:r>
            <a:r>
              <a:rPr lang="en-US" sz="2800" b="1" dirty="0">
                <a:solidFill>
                  <a:schemeClr val="bg1"/>
                </a:solidFill>
              </a:rPr>
              <a:t>Niverville Food Grain Bank </a:t>
            </a:r>
            <a:r>
              <a:rPr lang="en-US" sz="2800" dirty="0">
                <a:solidFill>
                  <a:schemeClr val="bg1"/>
                </a:solidFill>
              </a:rPr>
              <a:t>and the </a:t>
            </a:r>
            <a:r>
              <a:rPr lang="en-US" sz="2800" b="1" dirty="0">
                <a:solidFill>
                  <a:schemeClr val="bg1"/>
                </a:solidFill>
              </a:rPr>
              <a:t>Grow</a:t>
            </a:r>
            <a:r>
              <a:rPr lang="en-CA" sz="2800" b="1" dirty="0">
                <a:solidFill>
                  <a:schemeClr val="bg1"/>
                </a:solidFill>
              </a:rPr>
              <a:t> Hope Project </a:t>
            </a:r>
            <a:r>
              <a:rPr lang="en-CA" sz="2800" dirty="0">
                <a:solidFill>
                  <a:schemeClr val="bg1"/>
                </a:solidFill>
              </a:rPr>
              <a:t>sponsored by local farmers such as Grant Dyck.  As local farmers, they are a part of the global community of food producers who take on the responsibility to use their lands carefully, and </a:t>
            </a:r>
            <a:r>
              <a:rPr lang="en-CA" sz="2800" i="1" u="sng" dirty="0">
                <a:solidFill>
                  <a:schemeClr val="bg1"/>
                </a:solidFill>
              </a:rPr>
              <a:t>to attend to </a:t>
            </a:r>
            <a:r>
              <a:rPr lang="en-CA" sz="2800" b="1" i="1" u="sng" dirty="0">
                <a:solidFill>
                  <a:schemeClr val="bg1"/>
                </a:solidFill>
              </a:rPr>
              <a:t>the sharing of the harvest</a:t>
            </a:r>
            <a:r>
              <a:rPr lang="en-CA" sz="2800" b="1" i="1" dirty="0">
                <a:solidFill>
                  <a:schemeClr val="bg1"/>
                </a:solidFill>
              </a:rPr>
              <a:t>,</a:t>
            </a:r>
            <a:r>
              <a:rPr lang="en-CA" sz="2800" dirty="0">
                <a:solidFill>
                  <a:schemeClr val="bg1"/>
                </a:solidFill>
              </a:rPr>
              <a:t> much like in biblical times.  Ruth 2:2-10; Deuteronomy 24:19-22.</a:t>
            </a:r>
            <a:endParaRPr lang="en-US" sz="2800" dirty="0">
              <a:solidFill>
                <a:schemeClr val="bg1"/>
              </a:solidFill>
            </a:endParaRPr>
          </a:p>
        </p:txBody>
      </p:sp>
      <p:pic>
        <p:nvPicPr>
          <p:cNvPr id="5" name="Picture 4">
            <a:extLst>
              <a:ext uri="{FF2B5EF4-FFF2-40B4-BE49-F238E27FC236}">
                <a16:creationId xmlns:a16="http://schemas.microsoft.com/office/drawing/2014/main" id="{47E20FEF-B06B-4CB6-B627-50CFA82079B0}"/>
              </a:ext>
            </a:extLst>
          </p:cNvPr>
          <p:cNvPicPr>
            <a:picLocks noChangeAspect="1"/>
          </p:cNvPicPr>
          <p:nvPr/>
        </p:nvPicPr>
        <p:blipFill>
          <a:blip r:embed="rId2"/>
          <a:stretch>
            <a:fillRect/>
          </a:stretch>
        </p:blipFill>
        <p:spPr>
          <a:xfrm>
            <a:off x="1134411" y="2782957"/>
            <a:ext cx="3071804" cy="1945476"/>
          </a:xfrm>
          <a:prstGeom prst="rect">
            <a:avLst/>
          </a:prstGeom>
        </p:spPr>
      </p:pic>
      <p:pic>
        <p:nvPicPr>
          <p:cNvPr id="7" name="Picture 6">
            <a:extLst>
              <a:ext uri="{FF2B5EF4-FFF2-40B4-BE49-F238E27FC236}">
                <a16:creationId xmlns:a16="http://schemas.microsoft.com/office/drawing/2014/main" id="{2DB72CD4-F74C-4FE7-BCB5-A9DCCA45B4D2}"/>
              </a:ext>
            </a:extLst>
          </p:cNvPr>
          <p:cNvPicPr>
            <a:picLocks noChangeAspect="1"/>
          </p:cNvPicPr>
          <p:nvPr/>
        </p:nvPicPr>
        <p:blipFill>
          <a:blip r:embed="rId3"/>
          <a:stretch>
            <a:fillRect/>
          </a:stretch>
        </p:blipFill>
        <p:spPr>
          <a:xfrm>
            <a:off x="1137249" y="4738310"/>
            <a:ext cx="3090699" cy="2056720"/>
          </a:xfrm>
          <a:prstGeom prst="rect">
            <a:avLst/>
          </a:prstGeom>
        </p:spPr>
      </p:pic>
      <p:pic>
        <p:nvPicPr>
          <p:cNvPr id="9" name="Picture 8">
            <a:extLst>
              <a:ext uri="{FF2B5EF4-FFF2-40B4-BE49-F238E27FC236}">
                <a16:creationId xmlns:a16="http://schemas.microsoft.com/office/drawing/2014/main" id="{F920402F-9E87-4236-87B5-9F345ABFBBCE}"/>
              </a:ext>
            </a:extLst>
          </p:cNvPr>
          <p:cNvPicPr>
            <a:picLocks noChangeAspect="1"/>
          </p:cNvPicPr>
          <p:nvPr/>
        </p:nvPicPr>
        <p:blipFill>
          <a:blip r:embed="rId4"/>
          <a:stretch>
            <a:fillRect/>
          </a:stretch>
        </p:blipFill>
        <p:spPr>
          <a:xfrm>
            <a:off x="4906622" y="2782957"/>
            <a:ext cx="6002816" cy="4005158"/>
          </a:xfrm>
          <a:prstGeom prst="rect">
            <a:avLst/>
          </a:prstGeom>
        </p:spPr>
      </p:pic>
    </p:spTree>
    <p:extLst>
      <p:ext uri="{BB962C8B-B14F-4D97-AF65-F5344CB8AC3E}">
        <p14:creationId xmlns:p14="http://schemas.microsoft.com/office/powerpoint/2010/main" val="3394989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11E2E-325D-487E-B72F-A17C549DDF02}"/>
              </a:ext>
            </a:extLst>
          </p:cNvPr>
          <p:cNvSpPr>
            <a:spLocks noGrp="1"/>
          </p:cNvSpPr>
          <p:nvPr>
            <p:ph idx="1"/>
          </p:nvPr>
        </p:nvSpPr>
        <p:spPr>
          <a:xfrm>
            <a:off x="490330" y="1"/>
            <a:ext cx="11423373" cy="3193774"/>
          </a:xfrm>
        </p:spPr>
        <p:txBody>
          <a:bodyPr>
            <a:normAutofit/>
          </a:bodyPr>
          <a:lstStyle/>
          <a:p>
            <a:pPr marL="0" indent="0">
              <a:buNone/>
            </a:pPr>
            <a:r>
              <a:rPr lang="en-US" sz="2800" dirty="0">
                <a:solidFill>
                  <a:schemeClr val="bg1"/>
                </a:solidFill>
              </a:rPr>
              <a:t>Niverville has today become a culturally diverse and open community.  Many of its present inhabitants are from Mennonite or British stock, with a growing number of immigrants from other backgrounds.  This is all based on a history that includes contributions from many groups, including the French settlers, the M</a:t>
            </a:r>
            <a:r>
              <a:rPr lang="en-CA" sz="2800" dirty="0">
                <a:solidFill>
                  <a:schemeClr val="bg1"/>
                </a:solidFill>
              </a:rPr>
              <a:t>é</a:t>
            </a:r>
            <a:r>
              <a:rPr lang="en-US" sz="2800" dirty="0">
                <a:solidFill>
                  <a:schemeClr val="bg1"/>
                </a:solidFill>
              </a:rPr>
              <a:t>tis, the Scottish settlers in addition to the British and the Mennonites.  All have some unique and valuable gifts to offer.</a:t>
            </a:r>
            <a:endParaRPr lang="en-CA" sz="2800" dirty="0">
              <a:solidFill>
                <a:schemeClr val="bg1"/>
              </a:solidFill>
            </a:endParaRPr>
          </a:p>
        </p:txBody>
      </p:sp>
      <p:pic>
        <p:nvPicPr>
          <p:cNvPr id="5" name="Picture 4">
            <a:extLst>
              <a:ext uri="{FF2B5EF4-FFF2-40B4-BE49-F238E27FC236}">
                <a16:creationId xmlns:a16="http://schemas.microsoft.com/office/drawing/2014/main" id="{C8016594-2267-4889-8D8B-AAF7C2325247}"/>
              </a:ext>
            </a:extLst>
          </p:cNvPr>
          <p:cNvPicPr>
            <a:picLocks noChangeAspect="1"/>
          </p:cNvPicPr>
          <p:nvPr/>
        </p:nvPicPr>
        <p:blipFill>
          <a:blip r:embed="rId2"/>
          <a:stretch>
            <a:fillRect/>
          </a:stretch>
        </p:blipFill>
        <p:spPr>
          <a:xfrm>
            <a:off x="3549130" y="3122364"/>
            <a:ext cx="4958765" cy="3719074"/>
          </a:xfrm>
          <a:prstGeom prst="rect">
            <a:avLst/>
          </a:prstGeom>
        </p:spPr>
      </p:pic>
    </p:spTree>
    <p:extLst>
      <p:ext uri="{BB962C8B-B14F-4D97-AF65-F5344CB8AC3E}">
        <p14:creationId xmlns:p14="http://schemas.microsoft.com/office/powerpoint/2010/main" val="186583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CE7CB5-A0F5-46C8-BA95-14DA522C3F26}"/>
              </a:ext>
            </a:extLst>
          </p:cNvPr>
          <p:cNvSpPr>
            <a:spLocks noGrp="1"/>
          </p:cNvSpPr>
          <p:nvPr>
            <p:ph idx="1"/>
          </p:nvPr>
        </p:nvSpPr>
        <p:spPr>
          <a:xfrm>
            <a:off x="463826" y="1"/>
            <a:ext cx="11529391" cy="2370668"/>
          </a:xfrm>
        </p:spPr>
        <p:txBody>
          <a:bodyPr>
            <a:normAutofit/>
          </a:bodyPr>
          <a:lstStyle/>
          <a:p>
            <a:pPr marL="0" indent="0">
              <a:buNone/>
            </a:pPr>
            <a:r>
              <a:rPr lang="en-US" sz="3200" dirty="0">
                <a:solidFill>
                  <a:schemeClr val="bg1"/>
                </a:solidFill>
              </a:rPr>
              <a:t>Prior to 1969, Niverville was unincorporated, and until that year was a part of the </a:t>
            </a:r>
            <a:r>
              <a:rPr lang="en-US" sz="3200" i="1" dirty="0">
                <a:solidFill>
                  <a:schemeClr val="bg1"/>
                </a:solidFill>
              </a:rPr>
              <a:t>Rural Municipality of Hanover.  </a:t>
            </a:r>
            <a:r>
              <a:rPr lang="en-US" sz="3200" dirty="0">
                <a:solidFill>
                  <a:schemeClr val="bg1"/>
                </a:solidFill>
              </a:rPr>
              <a:t>Here are a few snapshots of its growth over time, beginning with this shot of the community in 1911.</a:t>
            </a:r>
            <a:endParaRPr lang="en-CA" sz="3200" i="1" dirty="0">
              <a:solidFill>
                <a:schemeClr val="bg1"/>
              </a:solidFill>
            </a:endParaRPr>
          </a:p>
        </p:txBody>
      </p:sp>
      <p:pic>
        <p:nvPicPr>
          <p:cNvPr id="5" name="Picture 4">
            <a:extLst>
              <a:ext uri="{FF2B5EF4-FFF2-40B4-BE49-F238E27FC236}">
                <a16:creationId xmlns:a16="http://schemas.microsoft.com/office/drawing/2014/main" id="{49ED6473-165C-4131-95F3-E5562FFC8F5C}"/>
              </a:ext>
            </a:extLst>
          </p:cNvPr>
          <p:cNvPicPr>
            <a:picLocks noChangeAspect="1"/>
          </p:cNvPicPr>
          <p:nvPr/>
        </p:nvPicPr>
        <p:blipFill>
          <a:blip r:embed="rId2"/>
          <a:stretch>
            <a:fillRect/>
          </a:stretch>
        </p:blipFill>
        <p:spPr>
          <a:xfrm>
            <a:off x="3379305" y="2199861"/>
            <a:ext cx="5731080" cy="4658138"/>
          </a:xfrm>
          <a:prstGeom prst="rect">
            <a:avLst/>
          </a:prstGeom>
        </p:spPr>
      </p:pic>
    </p:spTree>
    <p:extLst>
      <p:ext uri="{BB962C8B-B14F-4D97-AF65-F5344CB8AC3E}">
        <p14:creationId xmlns:p14="http://schemas.microsoft.com/office/powerpoint/2010/main" val="979921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BC855-24E8-4612-8DF6-99383AA752B2}"/>
              </a:ext>
            </a:extLst>
          </p:cNvPr>
          <p:cNvSpPr>
            <a:spLocks noGrp="1"/>
          </p:cNvSpPr>
          <p:nvPr>
            <p:ph idx="1"/>
          </p:nvPr>
        </p:nvSpPr>
        <p:spPr>
          <a:xfrm>
            <a:off x="684212" y="145774"/>
            <a:ext cx="11083718" cy="2040835"/>
          </a:xfrm>
        </p:spPr>
        <p:txBody>
          <a:bodyPr>
            <a:normAutofit lnSpcReduction="10000"/>
          </a:bodyPr>
          <a:lstStyle/>
          <a:p>
            <a:pPr marL="0" indent="0">
              <a:buNone/>
            </a:pPr>
            <a:r>
              <a:rPr lang="en-US" sz="2800" dirty="0">
                <a:solidFill>
                  <a:schemeClr val="bg1"/>
                </a:solidFill>
              </a:rPr>
              <a:t>While this picture was taken in 1914, the </a:t>
            </a:r>
            <a:r>
              <a:rPr lang="en-US" sz="2800" b="1" dirty="0">
                <a:solidFill>
                  <a:schemeClr val="bg1"/>
                </a:solidFill>
              </a:rPr>
              <a:t>Niverville Presbyterian Church </a:t>
            </a:r>
            <a:r>
              <a:rPr lang="en-US" sz="2800" dirty="0">
                <a:solidFill>
                  <a:schemeClr val="bg1"/>
                </a:solidFill>
              </a:rPr>
              <a:t>was built in 1907, and is the oldest church building in the community, known as the </a:t>
            </a:r>
            <a:r>
              <a:rPr lang="en-US" sz="2800" i="1" dirty="0">
                <a:solidFill>
                  <a:schemeClr val="bg1"/>
                </a:solidFill>
              </a:rPr>
              <a:t>“</a:t>
            </a:r>
            <a:r>
              <a:rPr lang="en-US" sz="2800" i="1" u="sng" dirty="0">
                <a:solidFill>
                  <a:schemeClr val="bg1"/>
                </a:solidFill>
              </a:rPr>
              <a:t>Little White Church</a:t>
            </a:r>
            <a:r>
              <a:rPr lang="en-US" sz="2800" i="1" dirty="0">
                <a:solidFill>
                  <a:schemeClr val="bg1"/>
                </a:solidFill>
              </a:rPr>
              <a:t>.”  </a:t>
            </a:r>
            <a:r>
              <a:rPr lang="en-US" sz="2800" dirty="0">
                <a:solidFill>
                  <a:schemeClr val="bg1"/>
                </a:solidFill>
              </a:rPr>
              <a:t>The Presbyterians, Methodists and Congregationalists became the </a:t>
            </a:r>
            <a:r>
              <a:rPr lang="en-US" sz="2800" b="1" dirty="0">
                <a:solidFill>
                  <a:schemeClr val="bg1"/>
                </a:solidFill>
              </a:rPr>
              <a:t>United Church of Canada </a:t>
            </a:r>
            <a:r>
              <a:rPr lang="en-US" sz="2800" dirty="0">
                <a:solidFill>
                  <a:schemeClr val="bg1"/>
                </a:solidFill>
              </a:rPr>
              <a:t>in the year of 1925. </a:t>
            </a:r>
            <a:endParaRPr lang="en-CA" sz="2800" dirty="0">
              <a:solidFill>
                <a:schemeClr val="bg1"/>
              </a:solidFill>
            </a:endParaRPr>
          </a:p>
        </p:txBody>
      </p:sp>
      <p:pic>
        <p:nvPicPr>
          <p:cNvPr id="5" name="Picture 4">
            <a:extLst>
              <a:ext uri="{FF2B5EF4-FFF2-40B4-BE49-F238E27FC236}">
                <a16:creationId xmlns:a16="http://schemas.microsoft.com/office/drawing/2014/main" id="{12573A38-9551-466B-BB77-CF9CA6470B72}"/>
              </a:ext>
            </a:extLst>
          </p:cNvPr>
          <p:cNvPicPr>
            <a:picLocks noChangeAspect="1"/>
          </p:cNvPicPr>
          <p:nvPr/>
        </p:nvPicPr>
        <p:blipFill>
          <a:blip r:embed="rId2"/>
          <a:stretch>
            <a:fillRect/>
          </a:stretch>
        </p:blipFill>
        <p:spPr>
          <a:xfrm>
            <a:off x="2482014" y="2249556"/>
            <a:ext cx="6957262" cy="4608443"/>
          </a:xfrm>
          <a:prstGeom prst="rect">
            <a:avLst/>
          </a:prstGeom>
        </p:spPr>
      </p:pic>
    </p:spTree>
    <p:extLst>
      <p:ext uri="{BB962C8B-B14F-4D97-AF65-F5344CB8AC3E}">
        <p14:creationId xmlns:p14="http://schemas.microsoft.com/office/powerpoint/2010/main" val="2086681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8DFCF-D327-40A2-8AB6-E36C628552F7}"/>
              </a:ext>
            </a:extLst>
          </p:cNvPr>
          <p:cNvSpPr>
            <a:spLocks noGrp="1"/>
          </p:cNvSpPr>
          <p:nvPr>
            <p:ph idx="1"/>
          </p:nvPr>
        </p:nvSpPr>
        <p:spPr>
          <a:xfrm>
            <a:off x="450574" y="1"/>
            <a:ext cx="11277600" cy="1711602"/>
          </a:xfrm>
        </p:spPr>
        <p:txBody>
          <a:bodyPr>
            <a:normAutofit/>
          </a:bodyPr>
          <a:lstStyle/>
          <a:p>
            <a:pPr marL="0" indent="0">
              <a:buNone/>
            </a:pPr>
            <a:r>
              <a:rPr lang="en-US" sz="2800" dirty="0">
                <a:solidFill>
                  <a:schemeClr val="bg1"/>
                </a:solidFill>
              </a:rPr>
              <a:t>This was taken in 1922, and the picture can be seen driving into Niverville over the tracks on Main Street from the East side right in the vicinity where the train station once stood.</a:t>
            </a:r>
            <a:endParaRPr lang="en-CA" sz="2800" dirty="0">
              <a:solidFill>
                <a:schemeClr val="bg1"/>
              </a:solidFill>
            </a:endParaRPr>
          </a:p>
        </p:txBody>
      </p:sp>
      <p:pic>
        <p:nvPicPr>
          <p:cNvPr id="5" name="Picture 4">
            <a:extLst>
              <a:ext uri="{FF2B5EF4-FFF2-40B4-BE49-F238E27FC236}">
                <a16:creationId xmlns:a16="http://schemas.microsoft.com/office/drawing/2014/main" id="{483B1631-4A04-40E7-A9B1-B3A6F1F40680}"/>
              </a:ext>
            </a:extLst>
          </p:cNvPr>
          <p:cNvPicPr>
            <a:picLocks noChangeAspect="1"/>
          </p:cNvPicPr>
          <p:nvPr/>
        </p:nvPicPr>
        <p:blipFill>
          <a:blip r:embed="rId2"/>
          <a:stretch>
            <a:fillRect/>
          </a:stretch>
        </p:blipFill>
        <p:spPr>
          <a:xfrm>
            <a:off x="2133334" y="1579080"/>
            <a:ext cx="7705714" cy="4960868"/>
          </a:xfrm>
          <a:prstGeom prst="rect">
            <a:avLst/>
          </a:prstGeom>
        </p:spPr>
      </p:pic>
    </p:spTree>
    <p:extLst>
      <p:ext uri="{BB962C8B-B14F-4D97-AF65-F5344CB8AC3E}">
        <p14:creationId xmlns:p14="http://schemas.microsoft.com/office/powerpoint/2010/main" val="3358463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0F367-05BA-442C-82B5-E16CA1E8E322}"/>
              </a:ext>
            </a:extLst>
          </p:cNvPr>
          <p:cNvSpPr>
            <a:spLocks noGrp="1"/>
          </p:cNvSpPr>
          <p:nvPr>
            <p:ph idx="1"/>
          </p:nvPr>
        </p:nvSpPr>
        <p:spPr>
          <a:xfrm>
            <a:off x="684212" y="172279"/>
            <a:ext cx="10765666" cy="1630017"/>
          </a:xfrm>
        </p:spPr>
        <p:txBody>
          <a:bodyPr>
            <a:normAutofit/>
          </a:bodyPr>
          <a:lstStyle/>
          <a:p>
            <a:pPr marL="0" indent="0">
              <a:buNone/>
            </a:pPr>
            <a:r>
              <a:rPr lang="en-US" sz="2800" dirty="0">
                <a:solidFill>
                  <a:schemeClr val="bg1"/>
                </a:solidFill>
              </a:rPr>
              <a:t>In 1937, the </a:t>
            </a:r>
            <a:r>
              <a:rPr lang="en-US" sz="2800" i="1" dirty="0">
                <a:solidFill>
                  <a:schemeClr val="bg1"/>
                </a:solidFill>
              </a:rPr>
              <a:t>Niverville Hotel </a:t>
            </a:r>
            <a:r>
              <a:rPr lang="en-US" sz="2800" dirty="0">
                <a:solidFill>
                  <a:schemeClr val="bg1"/>
                </a:solidFill>
              </a:rPr>
              <a:t>and </a:t>
            </a:r>
            <a:r>
              <a:rPr lang="en-US" sz="2800" i="1" dirty="0">
                <a:solidFill>
                  <a:schemeClr val="bg1"/>
                </a:solidFill>
              </a:rPr>
              <a:t>Train Station </a:t>
            </a:r>
            <a:r>
              <a:rPr lang="en-US" sz="2800" dirty="0">
                <a:solidFill>
                  <a:schemeClr val="bg1"/>
                </a:solidFill>
              </a:rPr>
              <a:t>can be seen on this photo.</a:t>
            </a:r>
            <a:endParaRPr lang="en-CA" sz="2800" dirty="0">
              <a:solidFill>
                <a:schemeClr val="bg1"/>
              </a:solidFill>
            </a:endParaRPr>
          </a:p>
        </p:txBody>
      </p:sp>
      <p:pic>
        <p:nvPicPr>
          <p:cNvPr id="5" name="Picture 4">
            <a:extLst>
              <a:ext uri="{FF2B5EF4-FFF2-40B4-BE49-F238E27FC236}">
                <a16:creationId xmlns:a16="http://schemas.microsoft.com/office/drawing/2014/main" id="{964C5238-8768-4F58-8A9F-093BA6A44A9B}"/>
              </a:ext>
            </a:extLst>
          </p:cNvPr>
          <p:cNvPicPr>
            <a:picLocks noChangeAspect="1"/>
          </p:cNvPicPr>
          <p:nvPr/>
        </p:nvPicPr>
        <p:blipFill>
          <a:blip r:embed="rId2"/>
          <a:stretch>
            <a:fillRect/>
          </a:stretch>
        </p:blipFill>
        <p:spPr>
          <a:xfrm>
            <a:off x="1630017" y="1603516"/>
            <a:ext cx="8070574" cy="4455034"/>
          </a:xfrm>
          <a:prstGeom prst="rect">
            <a:avLst/>
          </a:prstGeom>
        </p:spPr>
      </p:pic>
    </p:spTree>
    <p:extLst>
      <p:ext uri="{BB962C8B-B14F-4D97-AF65-F5344CB8AC3E}">
        <p14:creationId xmlns:p14="http://schemas.microsoft.com/office/powerpoint/2010/main" val="1167317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EB576-CA0B-4981-953F-FA604BD4CA63}"/>
              </a:ext>
            </a:extLst>
          </p:cNvPr>
          <p:cNvSpPr>
            <a:spLocks noGrp="1"/>
          </p:cNvSpPr>
          <p:nvPr>
            <p:ph idx="1"/>
          </p:nvPr>
        </p:nvSpPr>
        <p:spPr>
          <a:xfrm>
            <a:off x="684211" y="172278"/>
            <a:ext cx="10831927" cy="2345635"/>
          </a:xfrm>
        </p:spPr>
        <p:txBody>
          <a:bodyPr>
            <a:normAutofit/>
          </a:bodyPr>
          <a:lstStyle/>
          <a:p>
            <a:pPr marL="0" indent="0">
              <a:buNone/>
            </a:pPr>
            <a:r>
              <a:rPr lang="en-US" sz="3600" dirty="0">
                <a:solidFill>
                  <a:schemeClr val="bg1"/>
                </a:solidFill>
              </a:rPr>
              <a:t>This aerial view of Niverville was taken in the late 1950’s, and gives one some idea of the size that the community was becoming when it was incorporated as a village some 10 years later.</a:t>
            </a:r>
            <a:endParaRPr lang="en-CA" sz="3600" dirty="0">
              <a:solidFill>
                <a:schemeClr val="bg1"/>
              </a:solidFill>
            </a:endParaRPr>
          </a:p>
        </p:txBody>
      </p:sp>
      <p:pic>
        <p:nvPicPr>
          <p:cNvPr id="5" name="Picture 4">
            <a:extLst>
              <a:ext uri="{FF2B5EF4-FFF2-40B4-BE49-F238E27FC236}">
                <a16:creationId xmlns:a16="http://schemas.microsoft.com/office/drawing/2014/main" id="{75912786-8A62-4200-B501-A25AB6EF5FB2}"/>
              </a:ext>
            </a:extLst>
          </p:cNvPr>
          <p:cNvPicPr>
            <a:picLocks noChangeAspect="1"/>
          </p:cNvPicPr>
          <p:nvPr/>
        </p:nvPicPr>
        <p:blipFill>
          <a:blip r:embed="rId2"/>
          <a:stretch>
            <a:fillRect/>
          </a:stretch>
        </p:blipFill>
        <p:spPr>
          <a:xfrm>
            <a:off x="2663687" y="2605088"/>
            <a:ext cx="6771861" cy="4025882"/>
          </a:xfrm>
          <a:prstGeom prst="rect">
            <a:avLst/>
          </a:prstGeom>
        </p:spPr>
      </p:pic>
    </p:spTree>
    <p:extLst>
      <p:ext uri="{BB962C8B-B14F-4D97-AF65-F5344CB8AC3E}">
        <p14:creationId xmlns:p14="http://schemas.microsoft.com/office/powerpoint/2010/main" val="30586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A525E-EC5C-4FC4-974F-7FA969968B40}"/>
              </a:ext>
            </a:extLst>
          </p:cNvPr>
          <p:cNvSpPr>
            <a:spLocks noGrp="1"/>
          </p:cNvSpPr>
          <p:nvPr>
            <p:ph idx="1"/>
          </p:nvPr>
        </p:nvSpPr>
        <p:spPr>
          <a:xfrm>
            <a:off x="684211" y="172279"/>
            <a:ext cx="11004205" cy="1860460"/>
          </a:xfrm>
        </p:spPr>
        <p:txBody>
          <a:bodyPr>
            <a:normAutofit/>
          </a:bodyPr>
          <a:lstStyle/>
          <a:p>
            <a:pPr marL="0" indent="0">
              <a:buNone/>
            </a:pPr>
            <a:r>
              <a:rPr lang="en-US" sz="3200" dirty="0"/>
              <a:t>As mentioned, Niverville was originally within the </a:t>
            </a:r>
            <a:r>
              <a:rPr lang="en-US" sz="3200" b="1" dirty="0"/>
              <a:t>Rural Municipality</a:t>
            </a:r>
            <a:r>
              <a:rPr lang="en-US" sz="3200" i="1" dirty="0"/>
              <a:t> of Hanover</a:t>
            </a:r>
            <a:r>
              <a:rPr lang="en-US" sz="3200" dirty="0"/>
              <a:t>, but was incorporated as a </a:t>
            </a:r>
            <a:r>
              <a:rPr lang="en-US" sz="3200" i="1" dirty="0"/>
              <a:t>village</a:t>
            </a:r>
            <a:r>
              <a:rPr lang="en-US" sz="3200" dirty="0"/>
              <a:t> in 1969 and later as a </a:t>
            </a:r>
            <a:r>
              <a:rPr lang="en-US" sz="3200" i="1" dirty="0"/>
              <a:t>town</a:t>
            </a:r>
            <a:r>
              <a:rPr lang="en-US" sz="3200" dirty="0"/>
              <a:t> in 1993.</a:t>
            </a:r>
            <a:endParaRPr lang="en-CA" sz="3200" dirty="0"/>
          </a:p>
        </p:txBody>
      </p:sp>
      <p:pic>
        <p:nvPicPr>
          <p:cNvPr id="5" name="Picture 4">
            <a:extLst>
              <a:ext uri="{FF2B5EF4-FFF2-40B4-BE49-F238E27FC236}">
                <a16:creationId xmlns:a16="http://schemas.microsoft.com/office/drawing/2014/main" id="{AC06DBAB-4C7F-4ECB-A4AC-232A1FDFEE49}"/>
              </a:ext>
            </a:extLst>
          </p:cNvPr>
          <p:cNvPicPr>
            <a:picLocks noChangeAspect="1"/>
          </p:cNvPicPr>
          <p:nvPr/>
        </p:nvPicPr>
        <p:blipFill>
          <a:blip r:embed="rId2"/>
          <a:stretch>
            <a:fillRect/>
          </a:stretch>
        </p:blipFill>
        <p:spPr>
          <a:xfrm>
            <a:off x="3432313" y="2032739"/>
            <a:ext cx="5579715" cy="4647372"/>
          </a:xfrm>
          <a:prstGeom prst="rect">
            <a:avLst/>
          </a:prstGeom>
        </p:spPr>
      </p:pic>
    </p:spTree>
    <p:extLst>
      <p:ext uri="{BB962C8B-B14F-4D97-AF65-F5344CB8AC3E}">
        <p14:creationId xmlns:p14="http://schemas.microsoft.com/office/powerpoint/2010/main" val="315265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C9B98-8378-428C-A848-5E26D06DAC45}"/>
              </a:ext>
            </a:extLst>
          </p:cNvPr>
          <p:cNvSpPr>
            <a:spLocks noGrp="1"/>
          </p:cNvSpPr>
          <p:nvPr>
            <p:ph idx="1"/>
          </p:nvPr>
        </p:nvSpPr>
        <p:spPr>
          <a:xfrm>
            <a:off x="357809" y="0"/>
            <a:ext cx="11555895" cy="2984928"/>
          </a:xfrm>
        </p:spPr>
        <p:txBody>
          <a:bodyPr>
            <a:normAutofit/>
          </a:bodyPr>
          <a:lstStyle/>
          <a:p>
            <a:pPr marL="0" indent="0">
              <a:buNone/>
            </a:pPr>
            <a:r>
              <a:rPr lang="en-US" sz="2800" dirty="0">
                <a:solidFill>
                  <a:schemeClr val="bg1"/>
                </a:solidFill>
              </a:rPr>
              <a:t>That means that during this Year of 2019, Niverville is celebrating it’s 50</a:t>
            </a:r>
            <a:r>
              <a:rPr lang="en-US" sz="2800" baseline="30000" dirty="0">
                <a:solidFill>
                  <a:schemeClr val="bg1"/>
                </a:solidFill>
              </a:rPr>
              <a:t>th</a:t>
            </a:r>
            <a:r>
              <a:rPr lang="en-US" sz="2800" dirty="0">
                <a:solidFill>
                  <a:schemeClr val="bg1"/>
                </a:solidFill>
              </a:rPr>
              <a:t> Year of being an incorporated community!  This year, we have an opportunity to celebrate a </a:t>
            </a:r>
            <a:r>
              <a:rPr lang="en-US" sz="2800" b="1" dirty="0">
                <a:solidFill>
                  <a:schemeClr val="bg1"/>
                </a:solidFill>
              </a:rPr>
              <a:t>Year of Jubilee </a:t>
            </a:r>
            <a:r>
              <a:rPr lang="en-US" sz="2800" dirty="0">
                <a:solidFill>
                  <a:schemeClr val="bg1"/>
                </a:solidFill>
              </a:rPr>
              <a:t>where families are restored, debts are forgiven, and where those imprisoned within old thought patterns based upon past hurts can be set free through forgiveness and the dropping of past offences.</a:t>
            </a:r>
            <a:endParaRPr lang="en-CA" sz="2800" dirty="0">
              <a:solidFill>
                <a:schemeClr val="bg1"/>
              </a:solidFill>
            </a:endParaRPr>
          </a:p>
        </p:txBody>
      </p:sp>
      <p:pic>
        <p:nvPicPr>
          <p:cNvPr id="5" name="Picture 4">
            <a:extLst>
              <a:ext uri="{FF2B5EF4-FFF2-40B4-BE49-F238E27FC236}">
                <a16:creationId xmlns:a16="http://schemas.microsoft.com/office/drawing/2014/main" id="{DE80CDE5-FCF2-4E0A-B8B2-28C4B815689C}"/>
              </a:ext>
            </a:extLst>
          </p:cNvPr>
          <p:cNvPicPr>
            <a:picLocks noChangeAspect="1"/>
          </p:cNvPicPr>
          <p:nvPr/>
        </p:nvPicPr>
        <p:blipFill>
          <a:blip r:embed="rId2"/>
          <a:stretch>
            <a:fillRect/>
          </a:stretch>
        </p:blipFill>
        <p:spPr>
          <a:xfrm>
            <a:off x="450574" y="2828278"/>
            <a:ext cx="2968487" cy="4029721"/>
          </a:xfrm>
          <a:prstGeom prst="rect">
            <a:avLst/>
          </a:prstGeom>
        </p:spPr>
      </p:pic>
      <p:pic>
        <p:nvPicPr>
          <p:cNvPr id="7" name="Picture 6">
            <a:extLst>
              <a:ext uri="{FF2B5EF4-FFF2-40B4-BE49-F238E27FC236}">
                <a16:creationId xmlns:a16="http://schemas.microsoft.com/office/drawing/2014/main" id="{5A6F62DD-B8BE-4903-968C-18FC5B2087E7}"/>
              </a:ext>
            </a:extLst>
          </p:cNvPr>
          <p:cNvPicPr>
            <a:picLocks noChangeAspect="1"/>
          </p:cNvPicPr>
          <p:nvPr/>
        </p:nvPicPr>
        <p:blipFill>
          <a:blip r:embed="rId3"/>
          <a:stretch>
            <a:fillRect/>
          </a:stretch>
        </p:blipFill>
        <p:spPr>
          <a:xfrm>
            <a:off x="3585016" y="2828277"/>
            <a:ext cx="8249175" cy="4029721"/>
          </a:xfrm>
          <a:prstGeom prst="rect">
            <a:avLst/>
          </a:prstGeom>
        </p:spPr>
      </p:pic>
    </p:spTree>
    <p:extLst>
      <p:ext uri="{BB962C8B-B14F-4D97-AF65-F5344CB8AC3E}">
        <p14:creationId xmlns:p14="http://schemas.microsoft.com/office/powerpoint/2010/main" val="2610898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9AE9F-CE39-4E7D-9A27-3FA699AA79F7}"/>
              </a:ext>
            </a:extLst>
          </p:cNvPr>
          <p:cNvSpPr>
            <a:spLocks noGrp="1"/>
          </p:cNvSpPr>
          <p:nvPr>
            <p:ph idx="1"/>
          </p:nvPr>
        </p:nvSpPr>
        <p:spPr>
          <a:xfrm>
            <a:off x="417443" y="331305"/>
            <a:ext cx="11357113" cy="4439478"/>
          </a:xfrm>
        </p:spPr>
        <p:txBody>
          <a:bodyPr>
            <a:normAutofit fontScale="92500" lnSpcReduction="10000"/>
          </a:bodyPr>
          <a:lstStyle/>
          <a:p>
            <a:pPr marL="0" indent="0">
              <a:buNone/>
            </a:pPr>
            <a:r>
              <a:rPr lang="en-US" sz="2600" dirty="0">
                <a:solidFill>
                  <a:schemeClr val="bg1"/>
                </a:solidFill>
              </a:rPr>
              <a:t>Jesus prayed that His followers would be </a:t>
            </a:r>
            <a:r>
              <a:rPr lang="en-US" sz="2600" i="1" dirty="0">
                <a:solidFill>
                  <a:schemeClr val="bg1"/>
                </a:solidFill>
              </a:rPr>
              <a:t>“made perfect (or </a:t>
            </a:r>
            <a:r>
              <a:rPr lang="en-US" sz="2600" i="1" u="sng" dirty="0">
                <a:solidFill>
                  <a:schemeClr val="bg1"/>
                </a:solidFill>
              </a:rPr>
              <a:t>brought to maturity</a:t>
            </a:r>
            <a:r>
              <a:rPr lang="en-US" sz="2600" i="1" dirty="0">
                <a:solidFill>
                  <a:schemeClr val="bg1"/>
                </a:solidFill>
              </a:rPr>
              <a:t>) in </a:t>
            </a:r>
            <a:r>
              <a:rPr lang="en-US" sz="2600" i="1" u="sng" dirty="0">
                <a:solidFill>
                  <a:schemeClr val="bg1"/>
                </a:solidFill>
              </a:rPr>
              <a:t>oneness</a:t>
            </a:r>
            <a:r>
              <a:rPr lang="en-US" sz="2600" i="1" dirty="0">
                <a:solidFill>
                  <a:schemeClr val="bg1"/>
                </a:solidFill>
              </a:rPr>
              <a:t> or </a:t>
            </a:r>
            <a:r>
              <a:rPr lang="en-US" sz="2600" i="1" u="sng" dirty="0">
                <a:solidFill>
                  <a:schemeClr val="bg1"/>
                </a:solidFill>
              </a:rPr>
              <a:t>unity</a:t>
            </a:r>
            <a:r>
              <a:rPr lang="en-US" sz="2600" i="1" dirty="0">
                <a:solidFill>
                  <a:schemeClr val="bg1"/>
                </a:solidFill>
              </a:rPr>
              <a:t>” </a:t>
            </a:r>
            <a:r>
              <a:rPr lang="en-US" sz="2600" dirty="0">
                <a:solidFill>
                  <a:schemeClr val="bg1"/>
                </a:solidFill>
              </a:rPr>
              <a:t>(John 17:23), showing that </a:t>
            </a:r>
            <a:r>
              <a:rPr lang="en-US" sz="2600" i="1" u="sng" dirty="0">
                <a:solidFill>
                  <a:schemeClr val="bg1"/>
                </a:solidFill>
              </a:rPr>
              <a:t>unity</a:t>
            </a:r>
            <a:r>
              <a:rPr lang="en-US" sz="2600" dirty="0">
                <a:solidFill>
                  <a:schemeClr val="bg1"/>
                </a:solidFill>
              </a:rPr>
              <a:t> is a key to the </a:t>
            </a:r>
            <a:r>
              <a:rPr lang="en-US" sz="2600" i="1" u="sng" dirty="0">
                <a:solidFill>
                  <a:schemeClr val="bg1"/>
                </a:solidFill>
              </a:rPr>
              <a:t>maturity</a:t>
            </a:r>
            <a:r>
              <a:rPr lang="en-US" sz="2600" dirty="0">
                <a:solidFill>
                  <a:schemeClr val="bg1"/>
                </a:solidFill>
              </a:rPr>
              <a:t> of the church.  Just as the Father and the Son are different personalities, but are yet unified in heart and purpose to the end that every human being find a family, a home where they belong, and where there is </a:t>
            </a:r>
            <a:r>
              <a:rPr lang="en-US" sz="2600" i="1" dirty="0">
                <a:solidFill>
                  <a:schemeClr val="bg1"/>
                </a:solidFill>
              </a:rPr>
              <a:t>provision</a:t>
            </a:r>
            <a:r>
              <a:rPr lang="en-US" sz="2600" dirty="0">
                <a:solidFill>
                  <a:schemeClr val="bg1"/>
                </a:solidFill>
              </a:rPr>
              <a:t> and </a:t>
            </a:r>
            <a:r>
              <a:rPr lang="en-US" sz="2600" i="1" dirty="0">
                <a:solidFill>
                  <a:schemeClr val="bg1"/>
                </a:solidFill>
              </a:rPr>
              <a:t>protection, it will take the same passion for the church to reveal the Father’s heart.</a:t>
            </a:r>
            <a:endParaRPr lang="en-US" sz="2600" dirty="0">
              <a:solidFill>
                <a:schemeClr val="bg1"/>
              </a:solidFill>
            </a:endParaRPr>
          </a:p>
          <a:p>
            <a:pPr marL="0" indent="0">
              <a:buNone/>
            </a:pPr>
            <a:r>
              <a:rPr lang="en-US" sz="2600" dirty="0">
                <a:solidFill>
                  <a:schemeClr val="bg1"/>
                </a:solidFill>
              </a:rPr>
              <a:t>Could this speak to Niverville’s destiny as a unified community with the common purpose that we exist not just to bless ourselves, but to bless other communities, regions and nations as well?  While every congregation in Niverville is needed, and here for a purpose, yet we still have </a:t>
            </a:r>
            <a:r>
              <a:rPr lang="en-US" sz="2600" b="1" i="1" u="sng" dirty="0">
                <a:solidFill>
                  <a:schemeClr val="bg1"/>
                </a:solidFill>
              </a:rPr>
              <a:t>one common mission</a:t>
            </a:r>
            <a:r>
              <a:rPr lang="en-US" sz="2600" i="1" u="sng" dirty="0">
                <a:solidFill>
                  <a:schemeClr val="bg1"/>
                </a:solidFill>
              </a:rPr>
              <a:t> to reach out beyond ourselves to those less fortunate</a:t>
            </a:r>
            <a:r>
              <a:rPr lang="en-US" sz="2600" dirty="0">
                <a:solidFill>
                  <a:schemeClr val="bg1"/>
                </a:solidFill>
              </a:rPr>
              <a:t>.</a:t>
            </a:r>
            <a:endParaRPr lang="en-CA" sz="2600" dirty="0">
              <a:solidFill>
                <a:schemeClr val="bg1"/>
              </a:solidFill>
            </a:endParaRPr>
          </a:p>
          <a:p>
            <a:pPr marL="0" indent="0">
              <a:buNone/>
            </a:pPr>
            <a:endParaRPr lang="en-CA" sz="2400" dirty="0">
              <a:solidFill>
                <a:schemeClr val="bg1"/>
              </a:solidFill>
            </a:endParaRPr>
          </a:p>
        </p:txBody>
      </p:sp>
      <p:pic>
        <p:nvPicPr>
          <p:cNvPr id="5" name="Picture 4">
            <a:extLst>
              <a:ext uri="{FF2B5EF4-FFF2-40B4-BE49-F238E27FC236}">
                <a16:creationId xmlns:a16="http://schemas.microsoft.com/office/drawing/2014/main" id="{0344035D-538C-4FEA-88DC-100F01A6C383}"/>
              </a:ext>
            </a:extLst>
          </p:cNvPr>
          <p:cNvPicPr>
            <a:picLocks noChangeAspect="1"/>
          </p:cNvPicPr>
          <p:nvPr/>
        </p:nvPicPr>
        <p:blipFill>
          <a:blip r:embed="rId2"/>
          <a:stretch>
            <a:fillRect/>
          </a:stretch>
        </p:blipFill>
        <p:spPr>
          <a:xfrm>
            <a:off x="417443" y="3087757"/>
            <a:ext cx="11625389" cy="5088834"/>
          </a:xfrm>
          <a:prstGeom prst="rect">
            <a:avLst/>
          </a:prstGeom>
        </p:spPr>
      </p:pic>
    </p:spTree>
    <p:extLst>
      <p:ext uri="{BB962C8B-B14F-4D97-AF65-F5344CB8AC3E}">
        <p14:creationId xmlns:p14="http://schemas.microsoft.com/office/powerpoint/2010/main" val="84656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F5DA22-360D-4831-BCBD-868337856F2D}"/>
              </a:ext>
            </a:extLst>
          </p:cNvPr>
          <p:cNvPicPr>
            <a:picLocks noChangeAspect="1"/>
          </p:cNvPicPr>
          <p:nvPr/>
        </p:nvPicPr>
        <p:blipFill>
          <a:blip r:embed="rId2"/>
          <a:stretch>
            <a:fillRect/>
          </a:stretch>
        </p:blipFill>
        <p:spPr>
          <a:xfrm>
            <a:off x="2733803" y="3193775"/>
            <a:ext cx="6493600" cy="3664226"/>
          </a:xfrm>
          <a:prstGeom prst="rect">
            <a:avLst/>
          </a:prstGeom>
        </p:spPr>
      </p:pic>
      <p:sp>
        <p:nvSpPr>
          <p:cNvPr id="9" name="Content Placeholder 8">
            <a:extLst>
              <a:ext uri="{FF2B5EF4-FFF2-40B4-BE49-F238E27FC236}">
                <a16:creationId xmlns:a16="http://schemas.microsoft.com/office/drawing/2014/main" id="{DFE06CD9-FE48-41E0-B3C1-E6606A397D69}"/>
              </a:ext>
            </a:extLst>
          </p:cNvPr>
          <p:cNvSpPr>
            <a:spLocks noGrp="1"/>
          </p:cNvSpPr>
          <p:nvPr>
            <p:ph idx="1"/>
          </p:nvPr>
        </p:nvSpPr>
        <p:spPr>
          <a:xfrm>
            <a:off x="198784" y="17448"/>
            <a:ext cx="11754678" cy="3411552"/>
          </a:xfrm>
        </p:spPr>
        <p:txBody>
          <a:bodyPr>
            <a:normAutofit/>
          </a:bodyPr>
          <a:lstStyle/>
          <a:p>
            <a:pPr marL="0" indent="0">
              <a:buNone/>
            </a:pPr>
            <a:r>
              <a:rPr lang="en-US" sz="3200" dirty="0">
                <a:solidFill>
                  <a:schemeClr val="bg1"/>
                </a:solidFill>
              </a:rPr>
              <a:t>It would be safe to say that many residents of Niverville today still see </a:t>
            </a:r>
            <a:r>
              <a:rPr lang="en-US" sz="3200" i="1" u="sng" dirty="0">
                <a:solidFill>
                  <a:schemeClr val="bg1"/>
                </a:solidFill>
              </a:rPr>
              <a:t>History</a:t>
            </a:r>
            <a:r>
              <a:rPr lang="en-US" sz="3200" dirty="0">
                <a:solidFill>
                  <a:schemeClr val="bg1"/>
                </a:solidFill>
              </a:rPr>
              <a:t> in the light of </a:t>
            </a:r>
            <a:r>
              <a:rPr lang="en-US" sz="3200" i="1" u="sng" dirty="0">
                <a:solidFill>
                  <a:schemeClr val="bg1"/>
                </a:solidFill>
              </a:rPr>
              <a:t>His Story</a:t>
            </a:r>
            <a:r>
              <a:rPr lang="en-US" sz="3200" dirty="0">
                <a:solidFill>
                  <a:schemeClr val="bg1"/>
                </a:solidFill>
              </a:rPr>
              <a:t>, that is, a meta-narrative, or an over-arching story that provides a structure for one’s beliefs that give meaning and purpose to one’s life experiences.  We each find our story within that larger story that leads us from our </a:t>
            </a:r>
            <a:r>
              <a:rPr lang="en-US" sz="3200" i="1" u="sng" dirty="0">
                <a:solidFill>
                  <a:schemeClr val="bg1"/>
                </a:solidFill>
              </a:rPr>
              <a:t>past</a:t>
            </a:r>
            <a:r>
              <a:rPr lang="en-US" sz="3200" dirty="0">
                <a:solidFill>
                  <a:schemeClr val="bg1"/>
                </a:solidFill>
              </a:rPr>
              <a:t> into a </a:t>
            </a:r>
            <a:r>
              <a:rPr lang="en-US" sz="3200" i="1" u="sng" dirty="0">
                <a:solidFill>
                  <a:schemeClr val="bg1"/>
                </a:solidFill>
              </a:rPr>
              <a:t>future destiny</a:t>
            </a:r>
            <a:r>
              <a:rPr lang="en-US" sz="3200" i="1" dirty="0">
                <a:solidFill>
                  <a:schemeClr val="bg1"/>
                </a:solidFill>
              </a:rPr>
              <a:t>!</a:t>
            </a:r>
            <a:endParaRPr lang="en-CA" sz="3200" i="1" dirty="0">
              <a:solidFill>
                <a:schemeClr val="bg1"/>
              </a:solidFill>
            </a:endParaRPr>
          </a:p>
        </p:txBody>
      </p:sp>
    </p:spTree>
    <p:extLst>
      <p:ext uri="{BB962C8B-B14F-4D97-AF65-F5344CB8AC3E}">
        <p14:creationId xmlns:p14="http://schemas.microsoft.com/office/powerpoint/2010/main" val="1682762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48EA-DA58-445B-A0FD-5964E3DEB28A}"/>
              </a:ext>
            </a:extLst>
          </p:cNvPr>
          <p:cNvSpPr>
            <a:spLocks noGrp="1"/>
          </p:cNvSpPr>
          <p:nvPr>
            <p:ph idx="1"/>
          </p:nvPr>
        </p:nvSpPr>
        <p:spPr>
          <a:xfrm>
            <a:off x="583096" y="159027"/>
            <a:ext cx="10827026" cy="3269974"/>
          </a:xfrm>
        </p:spPr>
        <p:txBody>
          <a:bodyPr>
            <a:normAutofit/>
          </a:bodyPr>
          <a:lstStyle/>
          <a:p>
            <a:pPr marL="0" indent="0">
              <a:buNone/>
            </a:pPr>
            <a:r>
              <a:rPr lang="en-US" sz="2800" dirty="0">
                <a:solidFill>
                  <a:schemeClr val="bg1"/>
                </a:solidFill>
              </a:rPr>
              <a:t>Some 30 years ago, when this </a:t>
            </a:r>
            <a:r>
              <a:rPr lang="en-US" sz="2800" b="1" dirty="0">
                <a:solidFill>
                  <a:schemeClr val="bg1"/>
                </a:solidFill>
              </a:rPr>
              <a:t>Welcome </a:t>
            </a:r>
            <a:r>
              <a:rPr lang="en-US" sz="2800" dirty="0">
                <a:solidFill>
                  <a:schemeClr val="bg1"/>
                </a:solidFill>
              </a:rPr>
              <a:t>sign was first erected, it stated that </a:t>
            </a:r>
            <a:r>
              <a:rPr lang="en-US" sz="2800" b="1" dirty="0">
                <a:solidFill>
                  <a:schemeClr val="bg1"/>
                </a:solidFill>
              </a:rPr>
              <a:t>“The </a:t>
            </a:r>
            <a:r>
              <a:rPr lang="en-US" sz="2800" b="1" u="sng" dirty="0">
                <a:solidFill>
                  <a:schemeClr val="bg1"/>
                </a:solidFill>
              </a:rPr>
              <a:t>Churches</a:t>
            </a:r>
            <a:r>
              <a:rPr lang="en-US" sz="2800" b="1" dirty="0">
                <a:solidFill>
                  <a:schemeClr val="bg1"/>
                </a:solidFill>
              </a:rPr>
              <a:t> of Niverville Welcome You.”  </a:t>
            </a:r>
            <a:r>
              <a:rPr lang="en-US" sz="2800" dirty="0">
                <a:solidFill>
                  <a:schemeClr val="bg1"/>
                </a:solidFill>
              </a:rPr>
              <a:t>Even back then, however, there were some who noted that the sign should really have said that </a:t>
            </a:r>
            <a:r>
              <a:rPr lang="en-US" sz="2800" b="1" dirty="0">
                <a:solidFill>
                  <a:schemeClr val="bg1"/>
                </a:solidFill>
              </a:rPr>
              <a:t>“The </a:t>
            </a:r>
            <a:r>
              <a:rPr lang="en-US" sz="2800" b="1" u="sng" dirty="0">
                <a:solidFill>
                  <a:schemeClr val="bg1"/>
                </a:solidFill>
              </a:rPr>
              <a:t>Church</a:t>
            </a:r>
            <a:r>
              <a:rPr lang="en-US" sz="2800" b="1" dirty="0">
                <a:solidFill>
                  <a:schemeClr val="bg1"/>
                </a:solidFill>
              </a:rPr>
              <a:t> of Niverville Welcomes You”  </a:t>
            </a:r>
            <a:r>
              <a:rPr lang="en-US" sz="2800" dirty="0">
                <a:solidFill>
                  <a:schemeClr val="bg1"/>
                </a:solidFill>
              </a:rPr>
              <a:t>It was recognized back then, already that while there are several congregations who meet in different locations, but that there is only </a:t>
            </a:r>
            <a:r>
              <a:rPr lang="en-US" sz="2800" b="1" u="sng" dirty="0">
                <a:solidFill>
                  <a:schemeClr val="bg1"/>
                </a:solidFill>
              </a:rPr>
              <a:t>One Church</a:t>
            </a:r>
            <a:r>
              <a:rPr lang="en-US" sz="2800" b="1" dirty="0">
                <a:solidFill>
                  <a:schemeClr val="bg1"/>
                </a:solidFill>
              </a:rPr>
              <a:t> in Niverville!</a:t>
            </a:r>
            <a:endParaRPr lang="en-CA" sz="2800" b="1" dirty="0">
              <a:solidFill>
                <a:schemeClr val="bg1"/>
              </a:solidFill>
            </a:endParaRPr>
          </a:p>
        </p:txBody>
      </p:sp>
      <p:pic>
        <p:nvPicPr>
          <p:cNvPr id="5" name="Picture 4">
            <a:extLst>
              <a:ext uri="{FF2B5EF4-FFF2-40B4-BE49-F238E27FC236}">
                <a16:creationId xmlns:a16="http://schemas.microsoft.com/office/drawing/2014/main" id="{FA78C44D-292C-4746-8A35-2F10F52599F6}"/>
              </a:ext>
            </a:extLst>
          </p:cNvPr>
          <p:cNvPicPr>
            <a:picLocks noChangeAspect="1"/>
          </p:cNvPicPr>
          <p:nvPr/>
        </p:nvPicPr>
        <p:blipFill>
          <a:blip r:embed="rId2"/>
          <a:stretch>
            <a:fillRect/>
          </a:stretch>
        </p:blipFill>
        <p:spPr>
          <a:xfrm>
            <a:off x="3544957" y="3412927"/>
            <a:ext cx="4903304" cy="3445073"/>
          </a:xfrm>
          <a:prstGeom prst="rect">
            <a:avLst/>
          </a:prstGeom>
        </p:spPr>
      </p:pic>
    </p:spTree>
    <p:extLst>
      <p:ext uri="{BB962C8B-B14F-4D97-AF65-F5344CB8AC3E}">
        <p14:creationId xmlns:p14="http://schemas.microsoft.com/office/powerpoint/2010/main" val="241467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FCF3F-92CE-4DA2-981A-97CBEC03AEBE}"/>
              </a:ext>
            </a:extLst>
          </p:cNvPr>
          <p:cNvSpPr>
            <a:spLocks noGrp="1"/>
          </p:cNvSpPr>
          <p:nvPr>
            <p:ph idx="1"/>
          </p:nvPr>
        </p:nvSpPr>
        <p:spPr>
          <a:xfrm>
            <a:off x="424070" y="159026"/>
            <a:ext cx="11158330" cy="2504661"/>
          </a:xfrm>
        </p:spPr>
        <p:txBody>
          <a:bodyPr>
            <a:normAutofit/>
          </a:bodyPr>
          <a:lstStyle/>
          <a:p>
            <a:pPr marL="0" indent="0">
              <a:buNone/>
            </a:pPr>
            <a:r>
              <a:rPr lang="en-US" sz="2800" dirty="0">
                <a:solidFill>
                  <a:schemeClr val="bg1"/>
                </a:solidFill>
              </a:rPr>
              <a:t>Today, there is a growing movement of people from different  congregations who believe and who recognize that there is only </a:t>
            </a:r>
            <a:r>
              <a:rPr lang="en-US" sz="2800" b="1" dirty="0">
                <a:solidFill>
                  <a:schemeClr val="bg1"/>
                </a:solidFill>
              </a:rPr>
              <a:t>one Church in Niverville!  </a:t>
            </a:r>
            <a:r>
              <a:rPr lang="en-US" sz="2800" dirty="0">
                <a:solidFill>
                  <a:schemeClr val="bg1"/>
                </a:solidFill>
              </a:rPr>
              <a:t>This sign recently displayed by the </a:t>
            </a:r>
            <a:r>
              <a:rPr lang="en-US" sz="2800" b="1" dirty="0">
                <a:solidFill>
                  <a:schemeClr val="bg1"/>
                </a:solidFill>
              </a:rPr>
              <a:t>Word of Life Mission Church </a:t>
            </a:r>
            <a:r>
              <a:rPr lang="en-US" sz="2800" dirty="0">
                <a:solidFill>
                  <a:schemeClr val="bg1"/>
                </a:solidFill>
              </a:rPr>
              <a:t>expresses the heart of this understanding very well!</a:t>
            </a:r>
            <a:endParaRPr lang="en-CA" sz="2800" dirty="0">
              <a:solidFill>
                <a:schemeClr val="bg1"/>
              </a:solidFill>
            </a:endParaRPr>
          </a:p>
        </p:txBody>
      </p:sp>
      <p:pic>
        <p:nvPicPr>
          <p:cNvPr id="5" name="Picture 4">
            <a:extLst>
              <a:ext uri="{FF2B5EF4-FFF2-40B4-BE49-F238E27FC236}">
                <a16:creationId xmlns:a16="http://schemas.microsoft.com/office/drawing/2014/main" id="{099C9FC4-A32C-4942-99BB-AE220017B3EE}"/>
              </a:ext>
            </a:extLst>
          </p:cNvPr>
          <p:cNvPicPr>
            <a:picLocks noChangeAspect="1"/>
          </p:cNvPicPr>
          <p:nvPr/>
        </p:nvPicPr>
        <p:blipFill>
          <a:blip r:embed="rId2"/>
          <a:stretch>
            <a:fillRect/>
          </a:stretch>
        </p:blipFill>
        <p:spPr>
          <a:xfrm>
            <a:off x="3366051" y="2562639"/>
            <a:ext cx="4237383" cy="4237383"/>
          </a:xfrm>
          <a:prstGeom prst="rect">
            <a:avLst/>
          </a:prstGeom>
        </p:spPr>
      </p:pic>
    </p:spTree>
    <p:extLst>
      <p:ext uri="{BB962C8B-B14F-4D97-AF65-F5344CB8AC3E}">
        <p14:creationId xmlns:p14="http://schemas.microsoft.com/office/powerpoint/2010/main" val="2597279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56C8B9-A8CE-42B3-91C9-FB30C8512334}"/>
              </a:ext>
            </a:extLst>
          </p:cNvPr>
          <p:cNvSpPr>
            <a:spLocks noGrp="1"/>
          </p:cNvSpPr>
          <p:nvPr>
            <p:ph idx="1"/>
          </p:nvPr>
        </p:nvSpPr>
        <p:spPr>
          <a:xfrm>
            <a:off x="684211" y="159026"/>
            <a:ext cx="11149979" cy="4505739"/>
          </a:xfrm>
        </p:spPr>
        <p:txBody>
          <a:bodyPr>
            <a:normAutofit lnSpcReduction="10000"/>
          </a:bodyPr>
          <a:lstStyle/>
          <a:p>
            <a:pPr marL="0" indent="0">
              <a:buNone/>
            </a:pPr>
            <a:r>
              <a:rPr lang="en-US" sz="2800" dirty="0">
                <a:solidFill>
                  <a:schemeClr val="bg1"/>
                </a:solidFill>
              </a:rPr>
              <a:t>This present understanding is significant in light of the fact that in the past, there has been major church splits that separated congregations, and that did not reflect the Father’s heart for unity at the heart level.  Years ago, there was a split between the </a:t>
            </a:r>
            <a:r>
              <a:rPr lang="en-US" sz="2800" b="1" dirty="0" err="1">
                <a:solidFill>
                  <a:schemeClr val="bg1"/>
                </a:solidFill>
              </a:rPr>
              <a:t>Elim</a:t>
            </a:r>
            <a:r>
              <a:rPr lang="en-US" sz="2800" b="1" dirty="0">
                <a:solidFill>
                  <a:schemeClr val="bg1"/>
                </a:solidFill>
              </a:rPr>
              <a:t> </a:t>
            </a:r>
            <a:r>
              <a:rPr lang="en-US" sz="2800" dirty="0">
                <a:solidFill>
                  <a:schemeClr val="bg1"/>
                </a:solidFill>
              </a:rPr>
              <a:t>congregation and the </a:t>
            </a:r>
            <a:r>
              <a:rPr lang="en-US" sz="2800" b="1" dirty="0">
                <a:solidFill>
                  <a:schemeClr val="bg1"/>
                </a:solidFill>
              </a:rPr>
              <a:t>Mennonite Conference </a:t>
            </a:r>
            <a:r>
              <a:rPr lang="en-US" sz="2800" dirty="0">
                <a:solidFill>
                  <a:schemeClr val="bg1"/>
                </a:solidFill>
              </a:rPr>
              <a:t>congregation, but in more recent years they have amalgamated to form the </a:t>
            </a:r>
            <a:r>
              <a:rPr lang="en-US" sz="2800" b="1" dirty="0">
                <a:solidFill>
                  <a:schemeClr val="bg1"/>
                </a:solidFill>
              </a:rPr>
              <a:t>Niverville Community Fellowship</a:t>
            </a:r>
            <a:r>
              <a:rPr lang="en-US" sz="2800" dirty="0">
                <a:solidFill>
                  <a:schemeClr val="bg1"/>
                </a:solidFill>
              </a:rPr>
              <a:t>.</a:t>
            </a:r>
          </a:p>
          <a:p>
            <a:pPr marL="0" indent="0">
              <a:buNone/>
            </a:pPr>
            <a:r>
              <a:rPr lang="en-US" sz="2800" dirty="0">
                <a:solidFill>
                  <a:schemeClr val="bg1"/>
                </a:solidFill>
              </a:rPr>
              <a:t>In 1963, there was a split between the </a:t>
            </a:r>
            <a:r>
              <a:rPr lang="en-US" sz="2800" b="1" dirty="0">
                <a:solidFill>
                  <a:schemeClr val="bg1"/>
                </a:solidFill>
              </a:rPr>
              <a:t>Niverville CMC </a:t>
            </a:r>
            <a:r>
              <a:rPr lang="en-US" sz="2800" dirty="0">
                <a:solidFill>
                  <a:schemeClr val="bg1"/>
                </a:solidFill>
              </a:rPr>
              <a:t>and the </a:t>
            </a:r>
            <a:r>
              <a:rPr lang="en-US" sz="2800" b="1" dirty="0">
                <a:solidFill>
                  <a:schemeClr val="bg1"/>
                </a:solidFill>
              </a:rPr>
              <a:t>Word of Life </a:t>
            </a:r>
            <a:r>
              <a:rPr lang="en-US" sz="2800" dirty="0">
                <a:solidFill>
                  <a:schemeClr val="bg1"/>
                </a:solidFill>
              </a:rPr>
              <a:t>congregation, and in 1978, there was a split between the </a:t>
            </a:r>
            <a:r>
              <a:rPr lang="en-US" sz="2800" b="1" dirty="0">
                <a:solidFill>
                  <a:schemeClr val="bg1"/>
                </a:solidFill>
              </a:rPr>
              <a:t>Word of Life</a:t>
            </a:r>
            <a:r>
              <a:rPr lang="en-US" sz="2800" dirty="0">
                <a:solidFill>
                  <a:schemeClr val="bg1"/>
                </a:solidFill>
              </a:rPr>
              <a:t> congregation and </a:t>
            </a:r>
            <a:r>
              <a:rPr lang="en-US" sz="2800" b="1" dirty="0">
                <a:solidFill>
                  <a:schemeClr val="bg1"/>
                </a:solidFill>
              </a:rPr>
              <a:t>Maranatha</a:t>
            </a:r>
            <a:r>
              <a:rPr lang="en-US" sz="2800" dirty="0">
                <a:solidFill>
                  <a:schemeClr val="bg1"/>
                </a:solidFill>
              </a:rPr>
              <a:t>.</a:t>
            </a:r>
            <a:endParaRPr lang="en-CA" sz="2800" dirty="0">
              <a:solidFill>
                <a:schemeClr val="bg1"/>
              </a:solidFill>
            </a:endParaRPr>
          </a:p>
        </p:txBody>
      </p:sp>
      <p:pic>
        <p:nvPicPr>
          <p:cNvPr id="5" name="Picture 4">
            <a:extLst>
              <a:ext uri="{FF2B5EF4-FFF2-40B4-BE49-F238E27FC236}">
                <a16:creationId xmlns:a16="http://schemas.microsoft.com/office/drawing/2014/main" id="{90A68FE8-4BC5-4980-BA9F-7061CB001282}"/>
              </a:ext>
            </a:extLst>
          </p:cNvPr>
          <p:cNvPicPr>
            <a:picLocks noChangeAspect="1"/>
          </p:cNvPicPr>
          <p:nvPr/>
        </p:nvPicPr>
        <p:blipFill>
          <a:blip r:embed="rId2"/>
          <a:stretch>
            <a:fillRect/>
          </a:stretch>
        </p:blipFill>
        <p:spPr>
          <a:xfrm>
            <a:off x="393549" y="4915811"/>
            <a:ext cx="3323561" cy="1810807"/>
          </a:xfrm>
          <a:prstGeom prst="rect">
            <a:avLst/>
          </a:prstGeom>
        </p:spPr>
      </p:pic>
      <p:pic>
        <p:nvPicPr>
          <p:cNvPr id="7" name="Picture 6">
            <a:extLst>
              <a:ext uri="{FF2B5EF4-FFF2-40B4-BE49-F238E27FC236}">
                <a16:creationId xmlns:a16="http://schemas.microsoft.com/office/drawing/2014/main" id="{1319799B-FF7F-454C-911C-D41F1EBB8552}"/>
              </a:ext>
            </a:extLst>
          </p:cNvPr>
          <p:cNvPicPr>
            <a:picLocks noChangeAspect="1"/>
          </p:cNvPicPr>
          <p:nvPr/>
        </p:nvPicPr>
        <p:blipFill>
          <a:blip r:embed="rId3"/>
          <a:stretch>
            <a:fillRect/>
          </a:stretch>
        </p:blipFill>
        <p:spPr>
          <a:xfrm>
            <a:off x="3807064" y="4915811"/>
            <a:ext cx="4904272" cy="1810808"/>
          </a:xfrm>
          <a:prstGeom prst="rect">
            <a:avLst/>
          </a:prstGeom>
        </p:spPr>
      </p:pic>
      <p:pic>
        <p:nvPicPr>
          <p:cNvPr id="9" name="Picture 8">
            <a:extLst>
              <a:ext uri="{FF2B5EF4-FFF2-40B4-BE49-F238E27FC236}">
                <a16:creationId xmlns:a16="http://schemas.microsoft.com/office/drawing/2014/main" id="{7F4096A2-D1EC-4D98-B06E-0F106AAB385A}"/>
              </a:ext>
            </a:extLst>
          </p:cNvPr>
          <p:cNvPicPr>
            <a:picLocks noChangeAspect="1"/>
          </p:cNvPicPr>
          <p:nvPr/>
        </p:nvPicPr>
        <p:blipFill>
          <a:blip r:embed="rId4"/>
          <a:stretch>
            <a:fillRect/>
          </a:stretch>
        </p:blipFill>
        <p:spPr>
          <a:xfrm>
            <a:off x="8801290" y="4934063"/>
            <a:ext cx="3087753" cy="1792555"/>
          </a:xfrm>
          <a:prstGeom prst="rect">
            <a:avLst/>
          </a:prstGeom>
        </p:spPr>
      </p:pic>
    </p:spTree>
    <p:extLst>
      <p:ext uri="{BB962C8B-B14F-4D97-AF65-F5344CB8AC3E}">
        <p14:creationId xmlns:p14="http://schemas.microsoft.com/office/powerpoint/2010/main" val="2696068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ECBD2B-AE66-40C9-BAFA-9C583AB75D00}"/>
              </a:ext>
            </a:extLst>
          </p:cNvPr>
          <p:cNvSpPr>
            <a:spLocks noGrp="1"/>
          </p:cNvSpPr>
          <p:nvPr>
            <p:ph idx="1"/>
          </p:nvPr>
        </p:nvSpPr>
        <p:spPr>
          <a:xfrm>
            <a:off x="556591" y="132522"/>
            <a:ext cx="11264348" cy="3551582"/>
          </a:xfrm>
        </p:spPr>
        <p:txBody>
          <a:bodyPr>
            <a:normAutofit lnSpcReduction="10000"/>
          </a:bodyPr>
          <a:lstStyle/>
          <a:p>
            <a:pPr marL="0" indent="0">
              <a:buNone/>
            </a:pPr>
            <a:r>
              <a:rPr lang="en-US" sz="2800" dirty="0">
                <a:solidFill>
                  <a:schemeClr val="bg1"/>
                </a:solidFill>
              </a:rPr>
              <a:t>Yet today, in 2019, worship teams in good standing with their local church leadership (from </a:t>
            </a:r>
            <a:r>
              <a:rPr lang="en-US" sz="2800" b="1" dirty="0">
                <a:solidFill>
                  <a:schemeClr val="bg1"/>
                </a:solidFill>
              </a:rPr>
              <a:t>Word of Life, Niverville CMC </a:t>
            </a:r>
            <a:r>
              <a:rPr lang="en-US" sz="2800" dirty="0">
                <a:solidFill>
                  <a:schemeClr val="bg1"/>
                </a:solidFill>
              </a:rPr>
              <a:t>and </a:t>
            </a:r>
            <a:r>
              <a:rPr lang="en-US" sz="2800" b="1" dirty="0">
                <a:solidFill>
                  <a:schemeClr val="bg1"/>
                </a:solidFill>
              </a:rPr>
              <a:t>Maranatha</a:t>
            </a:r>
            <a:r>
              <a:rPr lang="en-US" sz="2800" dirty="0">
                <a:solidFill>
                  <a:schemeClr val="bg1"/>
                </a:solidFill>
              </a:rPr>
              <a:t>) have been leading </a:t>
            </a:r>
            <a:r>
              <a:rPr lang="en-US" sz="2800" b="1" dirty="0">
                <a:solidFill>
                  <a:schemeClr val="bg1"/>
                </a:solidFill>
              </a:rPr>
              <a:t>Community Worship Events </a:t>
            </a:r>
            <a:r>
              <a:rPr lang="en-US" sz="2800" dirty="0">
                <a:solidFill>
                  <a:schemeClr val="bg1"/>
                </a:solidFill>
              </a:rPr>
              <a:t>both indoors and outdoors.</a:t>
            </a:r>
          </a:p>
          <a:p>
            <a:pPr marL="0" indent="0">
              <a:buNone/>
            </a:pPr>
            <a:r>
              <a:rPr lang="en-US" sz="2800" dirty="0">
                <a:solidFill>
                  <a:schemeClr val="bg1"/>
                </a:solidFill>
              </a:rPr>
              <a:t>The </a:t>
            </a:r>
            <a:r>
              <a:rPr lang="en-US" sz="2800" b="1" dirty="0">
                <a:solidFill>
                  <a:schemeClr val="bg1"/>
                </a:solidFill>
              </a:rPr>
              <a:t>Hampton Amphitheatre Park</a:t>
            </a:r>
            <a:r>
              <a:rPr lang="en-US" sz="2800" dirty="0">
                <a:solidFill>
                  <a:schemeClr val="bg1"/>
                </a:solidFill>
              </a:rPr>
              <a:t>, for example has been used for public worship festivals (courtesy of the </a:t>
            </a:r>
            <a:r>
              <a:rPr lang="en-US" sz="2800" b="1" dirty="0">
                <a:solidFill>
                  <a:schemeClr val="bg1"/>
                </a:solidFill>
              </a:rPr>
              <a:t>Niverville Recreation Department</a:t>
            </a:r>
            <a:r>
              <a:rPr lang="en-US" sz="2800" dirty="0">
                <a:solidFill>
                  <a:schemeClr val="bg1"/>
                </a:solidFill>
              </a:rPr>
              <a:t>) for the past three years.  To date, this is the only kind of public event that this community park has been used for.</a:t>
            </a:r>
            <a:endParaRPr lang="en-CA" sz="2800" dirty="0">
              <a:solidFill>
                <a:schemeClr val="bg1"/>
              </a:solidFill>
            </a:endParaRPr>
          </a:p>
        </p:txBody>
      </p:sp>
      <p:pic>
        <p:nvPicPr>
          <p:cNvPr id="5" name="Picture 4">
            <a:extLst>
              <a:ext uri="{FF2B5EF4-FFF2-40B4-BE49-F238E27FC236}">
                <a16:creationId xmlns:a16="http://schemas.microsoft.com/office/drawing/2014/main" id="{8574F8ED-8F0E-4A36-9433-65937FB533B7}"/>
              </a:ext>
            </a:extLst>
          </p:cNvPr>
          <p:cNvPicPr>
            <a:picLocks noChangeAspect="1"/>
          </p:cNvPicPr>
          <p:nvPr/>
        </p:nvPicPr>
        <p:blipFill>
          <a:blip r:embed="rId2"/>
          <a:stretch>
            <a:fillRect/>
          </a:stretch>
        </p:blipFill>
        <p:spPr>
          <a:xfrm>
            <a:off x="3750615" y="3551583"/>
            <a:ext cx="4990818" cy="3306417"/>
          </a:xfrm>
          <a:prstGeom prst="rect">
            <a:avLst/>
          </a:prstGeom>
        </p:spPr>
      </p:pic>
    </p:spTree>
    <p:extLst>
      <p:ext uri="{BB962C8B-B14F-4D97-AF65-F5344CB8AC3E}">
        <p14:creationId xmlns:p14="http://schemas.microsoft.com/office/powerpoint/2010/main" val="4022895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A7A8B-91F9-4D86-94FB-B8E28EC6C5E8}"/>
              </a:ext>
            </a:extLst>
          </p:cNvPr>
          <p:cNvSpPr>
            <a:spLocks noGrp="1"/>
          </p:cNvSpPr>
          <p:nvPr>
            <p:ph idx="1"/>
          </p:nvPr>
        </p:nvSpPr>
        <p:spPr>
          <a:xfrm>
            <a:off x="684211" y="106018"/>
            <a:ext cx="10633145" cy="2729947"/>
          </a:xfrm>
        </p:spPr>
        <p:txBody>
          <a:bodyPr>
            <a:normAutofit fontScale="92500" lnSpcReduction="10000"/>
          </a:bodyPr>
          <a:lstStyle/>
          <a:p>
            <a:pPr marL="0" indent="0">
              <a:buNone/>
            </a:pPr>
            <a:r>
              <a:rPr lang="en-US" sz="2800" dirty="0">
                <a:solidFill>
                  <a:schemeClr val="bg1"/>
                </a:solidFill>
              </a:rPr>
              <a:t>In September of 2016, it was a one-day public worship event at the </a:t>
            </a:r>
            <a:r>
              <a:rPr lang="en-US" sz="2800" b="1" dirty="0">
                <a:solidFill>
                  <a:schemeClr val="bg1"/>
                </a:solidFill>
              </a:rPr>
              <a:t>Hampton Amphitheatre Park </a:t>
            </a:r>
            <a:r>
              <a:rPr lang="en-US" sz="2800" dirty="0">
                <a:solidFill>
                  <a:schemeClr val="bg1"/>
                </a:solidFill>
              </a:rPr>
              <a:t>led by </a:t>
            </a:r>
            <a:r>
              <a:rPr lang="en-US" sz="2800" b="1" dirty="0">
                <a:solidFill>
                  <a:schemeClr val="bg1"/>
                </a:solidFill>
              </a:rPr>
              <a:t>Matt Falk</a:t>
            </a:r>
            <a:r>
              <a:rPr lang="en-US" sz="2800" dirty="0">
                <a:solidFill>
                  <a:schemeClr val="bg1"/>
                </a:solidFill>
              </a:rPr>
              <a:t>, and in September of 2017 and 2018, it became a two-day public worship event led by </a:t>
            </a:r>
            <a:r>
              <a:rPr lang="en-US" sz="2800" b="1" dirty="0" err="1">
                <a:solidFill>
                  <a:schemeClr val="bg1"/>
                </a:solidFill>
              </a:rPr>
              <a:t>Brendyn</a:t>
            </a:r>
            <a:r>
              <a:rPr lang="en-US" sz="2800" b="1" dirty="0">
                <a:solidFill>
                  <a:schemeClr val="bg1"/>
                </a:solidFill>
              </a:rPr>
              <a:t> Dyck </a:t>
            </a:r>
            <a:r>
              <a:rPr lang="en-US" sz="2800" dirty="0">
                <a:solidFill>
                  <a:schemeClr val="bg1"/>
                </a:solidFill>
              </a:rPr>
              <a:t>and </a:t>
            </a:r>
            <a:r>
              <a:rPr lang="en-US" sz="2800" b="1" dirty="0">
                <a:solidFill>
                  <a:schemeClr val="bg1"/>
                </a:solidFill>
              </a:rPr>
              <a:t>Daniel </a:t>
            </a:r>
            <a:r>
              <a:rPr lang="en-US" sz="2800" b="1" dirty="0" err="1">
                <a:solidFill>
                  <a:schemeClr val="bg1"/>
                </a:solidFill>
              </a:rPr>
              <a:t>Fewster</a:t>
            </a:r>
            <a:r>
              <a:rPr lang="en-US" sz="2800" dirty="0">
                <a:solidFill>
                  <a:schemeClr val="bg1"/>
                </a:solidFill>
              </a:rPr>
              <a:t>, with participation by </a:t>
            </a:r>
            <a:r>
              <a:rPr lang="en-US" sz="2800" b="1" dirty="0">
                <a:solidFill>
                  <a:schemeClr val="bg1"/>
                </a:solidFill>
              </a:rPr>
              <a:t>First Nations Father’s Heart Worship Team</a:t>
            </a:r>
            <a:r>
              <a:rPr lang="en-US" sz="2800" dirty="0">
                <a:solidFill>
                  <a:schemeClr val="bg1"/>
                </a:solidFill>
              </a:rPr>
              <a:t>, </a:t>
            </a:r>
            <a:r>
              <a:rPr lang="en-US" sz="2800" b="1" dirty="0">
                <a:solidFill>
                  <a:schemeClr val="bg1"/>
                </a:solidFill>
              </a:rPr>
              <a:t>Island Breeze Manitoba, 1Life Collective (WOL) and Cornerstone Servants (Niverville CMC) </a:t>
            </a:r>
            <a:r>
              <a:rPr lang="en-US" sz="2800" dirty="0">
                <a:solidFill>
                  <a:schemeClr val="bg1"/>
                </a:solidFill>
              </a:rPr>
              <a:t>with rap music led by </a:t>
            </a:r>
            <a:r>
              <a:rPr lang="en-US" sz="2800" b="1" dirty="0" err="1">
                <a:solidFill>
                  <a:schemeClr val="bg1"/>
                </a:solidFill>
              </a:rPr>
              <a:t>Bradney</a:t>
            </a:r>
            <a:r>
              <a:rPr lang="en-US" sz="2800" b="1" dirty="0">
                <a:solidFill>
                  <a:schemeClr val="bg1"/>
                </a:solidFill>
              </a:rPr>
              <a:t> Harder.</a:t>
            </a:r>
            <a:endParaRPr lang="en-CA" sz="2800" b="1" dirty="0">
              <a:solidFill>
                <a:schemeClr val="bg1"/>
              </a:solidFill>
            </a:endParaRPr>
          </a:p>
        </p:txBody>
      </p:sp>
      <p:pic>
        <p:nvPicPr>
          <p:cNvPr id="5" name="Picture 4">
            <a:extLst>
              <a:ext uri="{FF2B5EF4-FFF2-40B4-BE49-F238E27FC236}">
                <a16:creationId xmlns:a16="http://schemas.microsoft.com/office/drawing/2014/main" id="{D66E251F-E4AD-4B48-B220-CCB01501229E}"/>
              </a:ext>
            </a:extLst>
          </p:cNvPr>
          <p:cNvPicPr>
            <a:picLocks noChangeAspect="1"/>
          </p:cNvPicPr>
          <p:nvPr/>
        </p:nvPicPr>
        <p:blipFill>
          <a:blip r:embed="rId2"/>
          <a:stretch>
            <a:fillRect/>
          </a:stretch>
        </p:blipFill>
        <p:spPr>
          <a:xfrm>
            <a:off x="684211" y="2835965"/>
            <a:ext cx="3108698" cy="4022036"/>
          </a:xfrm>
          <a:prstGeom prst="rect">
            <a:avLst/>
          </a:prstGeom>
        </p:spPr>
      </p:pic>
      <p:pic>
        <p:nvPicPr>
          <p:cNvPr id="7170" name="Picture 2" descr="Image may contain: 3 people, people smiling, text and outdoor">
            <a:extLst>
              <a:ext uri="{FF2B5EF4-FFF2-40B4-BE49-F238E27FC236}">
                <a16:creationId xmlns:a16="http://schemas.microsoft.com/office/drawing/2014/main" id="{421D0900-0EFF-415C-9167-6A15F3D02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051" y="2787529"/>
            <a:ext cx="3035893" cy="40704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5DBBB2-2B35-446F-95B6-136A4DEE7159}"/>
              </a:ext>
            </a:extLst>
          </p:cNvPr>
          <p:cNvPicPr>
            <a:picLocks noChangeAspect="1"/>
          </p:cNvPicPr>
          <p:nvPr/>
        </p:nvPicPr>
        <p:blipFill>
          <a:blip r:embed="rId4"/>
          <a:stretch>
            <a:fillRect/>
          </a:stretch>
        </p:blipFill>
        <p:spPr>
          <a:xfrm>
            <a:off x="7205086" y="2787529"/>
            <a:ext cx="3674949" cy="4084559"/>
          </a:xfrm>
          <a:prstGeom prst="rect">
            <a:avLst/>
          </a:prstGeom>
        </p:spPr>
      </p:pic>
    </p:spTree>
    <p:extLst>
      <p:ext uri="{BB962C8B-B14F-4D97-AF65-F5344CB8AC3E}">
        <p14:creationId xmlns:p14="http://schemas.microsoft.com/office/powerpoint/2010/main" val="23060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35F78-5F42-410A-B95F-5D210832B4ED}"/>
              </a:ext>
            </a:extLst>
          </p:cNvPr>
          <p:cNvSpPr>
            <a:spLocks noGrp="1"/>
          </p:cNvSpPr>
          <p:nvPr>
            <p:ph idx="1"/>
          </p:nvPr>
        </p:nvSpPr>
        <p:spPr>
          <a:xfrm>
            <a:off x="503583" y="92766"/>
            <a:ext cx="11158329" cy="2928731"/>
          </a:xfrm>
        </p:spPr>
        <p:txBody>
          <a:bodyPr>
            <a:normAutofit lnSpcReduction="10000"/>
          </a:bodyPr>
          <a:lstStyle/>
          <a:p>
            <a:pPr marL="0" indent="0">
              <a:buNone/>
            </a:pPr>
            <a:r>
              <a:rPr lang="en-US" sz="2800" dirty="0">
                <a:solidFill>
                  <a:schemeClr val="bg1"/>
                </a:solidFill>
              </a:rPr>
              <a:t>In addition to this public expression of unified worship in a park, there have been </a:t>
            </a:r>
            <a:r>
              <a:rPr lang="en-US" sz="2800" b="1" dirty="0">
                <a:solidFill>
                  <a:schemeClr val="bg1"/>
                </a:solidFill>
              </a:rPr>
              <a:t>Niverville Community Worship Events </a:t>
            </a:r>
            <a:r>
              <a:rPr lang="en-US" sz="2800" dirty="0">
                <a:solidFill>
                  <a:schemeClr val="bg1"/>
                </a:solidFill>
              </a:rPr>
              <a:t>that are now being dubbed </a:t>
            </a:r>
            <a:r>
              <a:rPr lang="en-US" sz="2800" b="1" dirty="0">
                <a:solidFill>
                  <a:schemeClr val="bg1"/>
                </a:solidFill>
              </a:rPr>
              <a:t>One Voice </a:t>
            </a:r>
            <a:r>
              <a:rPr lang="en-US" sz="2800" dirty="0">
                <a:solidFill>
                  <a:schemeClr val="bg1"/>
                </a:solidFill>
              </a:rPr>
              <a:t>taking place every several months.  This is a movement made up of many members, several congregations, but </a:t>
            </a:r>
            <a:r>
              <a:rPr lang="en-US" sz="2800" b="1" dirty="0">
                <a:solidFill>
                  <a:schemeClr val="bg1"/>
                </a:solidFill>
              </a:rPr>
              <a:t>One Voice </a:t>
            </a:r>
            <a:r>
              <a:rPr lang="en-US" sz="2800" dirty="0">
                <a:solidFill>
                  <a:schemeClr val="bg1"/>
                </a:solidFill>
              </a:rPr>
              <a:t>in agreement in expressing our love for God and love for our fellow human beings in Niverville and beyond.  </a:t>
            </a:r>
            <a:r>
              <a:rPr lang="en-US" sz="2800" b="1" dirty="0">
                <a:solidFill>
                  <a:schemeClr val="bg1"/>
                </a:solidFill>
              </a:rPr>
              <a:t>Unity</a:t>
            </a:r>
            <a:r>
              <a:rPr lang="en-US" sz="2800" dirty="0">
                <a:solidFill>
                  <a:schemeClr val="bg1"/>
                </a:solidFill>
              </a:rPr>
              <a:t> is a key to </a:t>
            </a:r>
            <a:r>
              <a:rPr lang="en-US" sz="2800" b="1" dirty="0">
                <a:solidFill>
                  <a:schemeClr val="bg1"/>
                </a:solidFill>
              </a:rPr>
              <a:t>maturity</a:t>
            </a:r>
            <a:r>
              <a:rPr lang="en-US" sz="2800" dirty="0">
                <a:solidFill>
                  <a:schemeClr val="bg1"/>
                </a:solidFill>
              </a:rPr>
              <a:t>.</a:t>
            </a:r>
            <a:endParaRPr lang="en-CA" sz="2800" dirty="0">
              <a:solidFill>
                <a:schemeClr val="bg1"/>
              </a:solidFill>
            </a:endParaRPr>
          </a:p>
        </p:txBody>
      </p:sp>
      <p:pic>
        <p:nvPicPr>
          <p:cNvPr id="5" name="Picture 4">
            <a:extLst>
              <a:ext uri="{FF2B5EF4-FFF2-40B4-BE49-F238E27FC236}">
                <a16:creationId xmlns:a16="http://schemas.microsoft.com/office/drawing/2014/main" id="{A568934D-1B7A-4E80-8ACB-9E88E02EA2A9}"/>
              </a:ext>
            </a:extLst>
          </p:cNvPr>
          <p:cNvPicPr>
            <a:picLocks noChangeAspect="1"/>
          </p:cNvPicPr>
          <p:nvPr/>
        </p:nvPicPr>
        <p:blipFill>
          <a:blip r:embed="rId2"/>
          <a:stretch>
            <a:fillRect/>
          </a:stretch>
        </p:blipFill>
        <p:spPr>
          <a:xfrm>
            <a:off x="2074173" y="3021497"/>
            <a:ext cx="2709698" cy="3836503"/>
          </a:xfrm>
          <a:prstGeom prst="rect">
            <a:avLst/>
          </a:prstGeom>
        </p:spPr>
      </p:pic>
      <p:pic>
        <p:nvPicPr>
          <p:cNvPr id="7" name="Picture 6">
            <a:extLst>
              <a:ext uri="{FF2B5EF4-FFF2-40B4-BE49-F238E27FC236}">
                <a16:creationId xmlns:a16="http://schemas.microsoft.com/office/drawing/2014/main" id="{71F8290F-2959-46F9-9E22-30AFF03062D5}"/>
              </a:ext>
            </a:extLst>
          </p:cNvPr>
          <p:cNvPicPr>
            <a:picLocks noChangeAspect="1"/>
          </p:cNvPicPr>
          <p:nvPr/>
        </p:nvPicPr>
        <p:blipFill>
          <a:blip r:embed="rId3"/>
          <a:stretch>
            <a:fillRect/>
          </a:stretch>
        </p:blipFill>
        <p:spPr>
          <a:xfrm>
            <a:off x="5753266" y="3021497"/>
            <a:ext cx="3069201" cy="3836502"/>
          </a:xfrm>
          <a:prstGeom prst="rect">
            <a:avLst/>
          </a:prstGeom>
        </p:spPr>
      </p:pic>
    </p:spTree>
    <p:extLst>
      <p:ext uri="{BB962C8B-B14F-4D97-AF65-F5344CB8AC3E}">
        <p14:creationId xmlns:p14="http://schemas.microsoft.com/office/powerpoint/2010/main" val="315167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8B5B8-DCAF-414C-90C1-DCBF7E06C0D7}"/>
              </a:ext>
            </a:extLst>
          </p:cNvPr>
          <p:cNvSpPr>
            <a:spLocks noGrp="1"/>
          </p:cNvSpPr>
          <p:nvPr>
            <p:ph idx="1"/>
          </p:nvPr>
        </p:nvSpPr>
        <p:spPr>
          <a:xfrm>
            <a:off x="543339" y="172278"/>
            <a:ext cx="10919791" cy="4128789"/>
          </a:xfrm>
        </p:spPr>
        <p:txBody>
          <a:bodyPr>
            <a:normAutofit lnSpcReduction="10000"/>
          </a:bodyPr>
          <a:lstStyle/>
          <a:p>
            <a:pPr marL="0" indent="0">
              <a:buNone/>
            </a:pPr>
            <a:r>
              <a:rPr lang="en-US" sz="2800" dirty="0">
                <a:solidFill>
                  <a:schemeClr val="bg1"/>
                </a:solidFill>
              </a:rPr>
              <a:t>A community expression of </a:t>
            </a:r>
            <a:r>
              <a:rPr lang="en-US" sz="2800" i="1" u="sng" dirty="0">
                <a:solidFill>
                  <a:schemeClr val="bg1"/>
                </a:solidFill>
              </a:rPr>
              <a:t>love for God</a:t>
            </a:r>
            <a:r>
              <a:rPr lang="en-US" sz="2800" i="1" dirty="0">
                <a:solidFill>
                  <a:schemeClr val="bg1"/>
                </a:solidFill>
              </a:rPr>
              <a:t> </a:t>
            </a:r>
            <a:r>
              <a:rPr lang="en-US" sz="2800" dirty="0">
                <a:solidFill>
                  <a:schemeClr val="bg1"/>
                </a:solidFill>
              </a:rPr>
              <a:t>in worship cannot help but express itself in a community expression of </a:t>
            </a:r>
            <a:r>
              <a:rPr lang="en-US" sz="2800" i="1" u="sng" dirty="0">
                <a:solidFill>
                  <a:schemeClr val="bg1"/>
                </a:solidFill>
              </a:rPr>
              <a:t>love for our fellow human beings</a:t>
            </a:r>
            <a:r>
              <a:rPr lang="en-US" sz="2800" dirty="0">
                <a:solidFill>
                  <a:schemeClr val="bg1"/>
                </a:solidFill>
              </a:rPr>
              <a:t> in actions and deeds of kindness and mercy.  These two great commandments encompass everything that the Bible is about.  Already, Niverville has a history whereby different groups and congregations have cross-pollinated in the mission of collaborative and co-operative social action.  In addition to the </a:t>
            </a:r>
            <a:r>
              <a:rPr lang="en-US" sz="2800" b="1" dirty="0">
                <a:solidFill>
                  <a:schemeClr val="bg1"/>
                </a:solidFill>
              </a:rPr>
              <a:t>Canadian Food Grains Bank</a:t>
            </a:r>
            <a:r>
              <a:rPr lang="en-US" sz="2800" dirty="0">
                <a:solidFill>
                  <a:schemeClr val="bg1"/>
                </a:solidFill>
              </a:rPr>
              <a:t>, there is the ministry of </a:t>
            </a:r>
            <a:r>
              <a:rPr lang="en-US" sz="2800" b="1" dirty="0">
                <a:solidFill>
                  <a:schemeClr val="bg1"/>
                </a:solidFill>
              </a:rPr>
              <a:t>Helping Hands </a:t>
            </a:r>
            <a:r>
              <a:rPr lang="en-US" sz="2800" dirty="0">
                <a:solidFill>
                  <a:schemeClr val="bg1"/>
                </a:solidFill>
              </a:rPr>
              <a:t>which offers a hand up to families in need of help to put food on the table.</a:t>
            </a:r>
            <a:endParaRPr lang="en-CA" sz="2800" dirty="0">
              <a:solidFill>
                <a:schemeClr val="bg1"/>
              </a:solidFill>
            </a:endParaRPr>
          </a:p>
        </p:txBody>
      </p:sp>
      <p:pic>
        <p:nvPicPr>
          <p:cNvPr id="5" name="Picture 4">
            <a:extLst>
              <a:ext uri="{FF2B5EF4-FFF2-40B4-BE49-F238E27FC236}">
                <a16:creationId xmlns:a16="http://schemas.microsoft.com/office/drawing/2014/main" id="{2E12D7D9-4F84-4FA5-9B6E-E1E222848802}"/>
              </a:ext>
            </a:extLst>
          </p:cNvPr>
          <p:cNvPicPr>
            <a:picLocks noChangeAspect="1"/>
          </p:cNvPicPr>
          <p:nvPr/>
        </p:nvPicPr>
        <p:blipFill>
          <a:blip r:embed="rId2"/>
          <a:stretch>
            <a:fillRect/>
          </a:stretch>
        </p:blipFill>
        <p:spPr>
          <a:xfrm>
            <a:off x="543339" y="4487331"/>
            <a:ext cx="6082748" cy="1595475"/>
          </a:xfrm>
          <a:prstGeom prst="rect">
            <a:avLst/>
          </a:prstGeom>
        </p:spPr>
      </p:pic>
      <p:pic>
        <p:nvPicPr>
          <p:cNvPr id="7" name="Picture 6">
            <a:extLst>
              <a:ext uri="{FF2B5EF4-FFF2-40B4-BE49-F238E27FC236}">
                <a16:creationId xmlns:a16="http://schemas.microsoft.com/office/drawing/2014/main" id="{D3E53226-A242-45AE-8878-543B1E68EE25}"/>
              </a:ext>
            </a:extLst>
          </p:cNvPr>
          <p:cNvPicPr>
            <a:picLocks noChangeAspect="1"/>
          </p:cNvPicPr>
          <p:nvPr/>
        </p:nvPicPr>
        <p:blipFill>
          <a:blip r:embed="rId3"/>
          <a:stretch>
            <a:fillRect/>
          </a:stretch>
        </p:blipFill>
        <p:spPr>
          <a:xfrm>
            <a:off x="7513983" y="4200939"/>
            <a:ext cx="3313044" cy="2484783"/>
          </a:xfrm>
          <a:prstGeom prst="rect">
            <a:avLst/>
          </a:prstGeom>
        </p:spPr>
      </p:pic>
    </p:spTree>
    <p:extLst>
      <p:ext uri="{BB962C8B-B14F-4D97-AF65-F5344CB8AC3E}">
        <p14:creationId xmlns:p14="http://schemas.microsoft.com/office/powerpoint/2010/main" val="2334993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ADC339-95A2-4F30-A94F-C37D0452BE6D}"/>
              </a:ext>
            </a:extLst>
          </p:cNvPr>
          <p:cNvSpPr>
            <a:spLocks noGrp="1"/>
          </p:cNvSpPr>
          <p:nvPr>
            <p:ph idx="1"/>
          </p:nvPr>
        </p:nvSpPr>
        <p:spPr>
          <a:xfrm>
            <a:off x="450574" y="1"/>
            <a:ext cx="11741426" cy="3670852"/>
          </a:xfrm>
        </p:spPr>
        <p:txBody>
          <a:bodyPr>
            <a:normAutofit/>
          </a:bodyPr>
          <a:lstStyle/>
          <a:p>
            <a:pPr marL="0" indent="0">
              <a:buNone/>
            </a:pPr>
            <a:r>
              <a:rPr lang="en-US" sz="2800" dirty="0">
                <a:solidFill>
                  <a:schemeClr val="bg1"/>
                </a:solidFill>
              </a:rPr>
              <a:t>The </a:t>
            </a:r>
            <a:r>
              <a:rPr lang="en-US" sz="2800" b="1" dirty="0">
                <a:solidFill>
                  <a:schemeClr val="bg1"/>
                </a:solidFill>
              </a:rPr>
              <a:t>Niverville Thrift Store</a:t>
            </a:r>
            <a:r>
              <a:rPr lang="en-US" sz="2800" dirty="0">
                <a:solidFill>
                  <a:schemeClr val="bg1"/>
                </a:solidFill>
              </a:rPr>
              <a:t> is an initiative run by the </a:t>
            </a:r>
            <a:r>
              <a:rPr lang="en-US" sz="2800" b="1" dirty="0">
                <a:solidFill>
                  <a:schemeClr val="bg1"/>
                </a:solidFill>
              </a:rPr>
              <a:t>Mennonite Central Committee</a:t>
            </a:r>
            <a:r>
              <a:rPr lang="en-US" sz="2800" dirty="0">
                <a:solidFill>
                  <a:schemeClr val="bg1"/>
                </a:solidFill>
              </a:rPr>
              <a:t> that draws volunteers from a large cross-section of the community.  The </a:t>
            </a:r>
            <a:r>
              <a:rPr lang="en-US" sz="2800" b="1" dirty="0">
                <a:solidFill>
                  <a:schemeClr val="bg1"/>
                </a:solidFill>
              </a:rPr>
              <a:t>Niverville Thrift Store </a:t>
            </a:r>
            <a:r>
              <a:rPr lang="en-US" sz="2800" dirty="0">
                <a:solidFill>
                  <a:schemeClr val="bg1"/>
                </a:solidFill>
              </a:rPr>
              <a:t>is a place where every purchase is a gift to the world!  MCC Thrift Stores support the work of the </a:t>
            </a:r>
            <a:r>
              <a:rPr lang="en-US" sz="2800" b="1" dirty="0">
                <a:solidFill>
                  <a:schemeClr val="bg1"/>
                </a:solidFill>
              </a:rPr>
              <a:t>Mennonite Central Committee </a:t>
            </a:r>
            <a:r>
              <a:rPr lang="en-US" sz="2800" dirty="0">
                <a:solidFill>
                  <a:schemeClr val="bg1"/>
                </a:solidFill>
              </a:rPr>
              <a:t>in world-wide ministry of sharing God’s love and compassion with the most vulnerable and needy.</a:t>
            </a:r>
            <a:endParaRPr lang="en-CA" sz="2800" dirty="0">
              <a:solidFill>
                <a:schemeClr val="bg1"/>
              </a:solidFill>
            </a:endParaRPr>
          </a:p>
        </p:txBody>
      </p:sp>
      <p:pic>
        <p:nvPicPr>
          <p:cNvPr id="5" name="Picture 4">
            <a:extLst>
              <a:ext uri="{FF2B5EF4-FFF2-40B4-BE49-F238E27FC236}">
                <a16:creationId xmlns:a16="http://schemas.microsoft.com/office/drawing/2014/main" id="{18C00B38-0DDE-486B-91CB-9C62215261D5}"/>
              </a:ext>
            </a:extLst>
          </p:cNvPr>
          <p:cNvPicPr>
            <a:picLocks noChangeAspect="1"/>
          </p:cNvPicPr>
          <p:nvPr/>
        </p:nvPicPr>
        <p:blipFill>
          <a:blip r:embed="rId2"/>
          <a:stretch>
            <a:fillRect/>
          </a:stretch>
        </p:blipFill>
        <p:spPr>
          <a:xfrm>
            <a:off x="1205946" y="3429000"/>
            <a:ext cx="9544047" cy="3428999"/>
          </a:xfrm>
          <a:prstGeom prst="rect">
            <a:avLst/>
          </a:prstGeom>
        </p:spPr>
      </p:pic>
    </p:spTree>
    <p:extLst>
      <p:ext uri="{BB962C8B-B14F-4D97-AF65-F5344CB8AC3E}">
        <p14:creationId xmlns:p14="http://schemas.microsoft.com/office/powerpoint/2010/main" val="505872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FFD54-1DF8-478A-A410-BA99B243781B}"/>
              </a:ext>
            </a:extLst>
          </p:cNvPr>
          <p:cNvSpPr>
            <a:spLocks noGrp="1"/>
          </p:cNvSpPr>
          <p:nvPr>
            <p:ph idx="1"/>
          </p:nvPr>
        </p:nvSpPr>
        <p:spPr>
          <a:xfrm>
            <a:off x="684211" y="132523"/>
            <a:ext cx="10977701" cy="3296478"/>
          </a:xfrm>
        </p:spPr>
        <p:txBody>
          <a:bodyPr>
            <a:normAutofit/>
          </a:bodyPr>
          <a:lstStyle/>
          <a:p>
            <a:pPr marL="0" indent="0">
              <a:buNone/>
            </a:pPr>
            <a:r>
              <a:rPr lang="en-US" sz="2800" dirty="0">
                <a:solidFill>
                  <a:schemeClr val="bg1"/>
                </a:solidFill>
              </a:rPr>
              <a:t>Then there is the ministry of </a:t>
            </a:r>
            <a:r>
              <a:rPr lang="en-US" sz="2800" b="1" i="1" dirty="0">
                <a:solidFill>
                  <a:schemeClr val="bg1"/>
                </a:solidFill>
              </a:rPr>
              <a:t>Niverville Baby Layette Love </a:t>
            </a:r>
            <a:r>
              <a:rPr lang="en-US" sz="2800" dirty="0">
                <a:solidFill>
                  <a:schemeClr val="bg1"/>
                </a:solidFill>
              </a:rPr>
              <a:t>which is basically a baby shower in a bag with 50 brand new items to help single mothers, mothers in need, immigrant mothers— mothers who choose to keep their babies to give them a chance at life.  Many hundreds of these layettes have been given out freely and without partiality, regardless of the mother’s ethnicity, skin color or religious beliefs.</a:t>
            </a:r>
            <a:endParaRPr lang="en-CA" sz="2800" dirty="0">
              <a:solidFill>
                <a:schemeClr val="bg1"/>
              </a:solidFill>
            </a:endParaRPr>
          </a:p>
        </p:txBody>
      </p:sp>
      <p:pic>
        <p:nvPicPr>
          <p:cNvPr id="8194" name="Picture 2" descr="No photo description available.">
            <a:extLst>
              <a:ext uri="{FF2B5EF4-FFF2-40B4-BE49-F238E27FC236}">
                <a16:creationId xmlns:a16="http://schemas.microsoft.com/office/drawing/2014/main" id="{2205163A-FBC9-4D16-B880-CF1E822BF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377" y="3338806"/>
            <a:ext cx="3235562" cy="3519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21D7DF-E03A-496A-8E81-B6356357B733}"/>
              </a:ext>
            </a:extLst>
          </p:cNvPr>
          <p:cNvPicPr>
            <a:picLocks noChangeAspect="1"/>
          </p:cNvPicPr>
          <p:nvPr/>
        </p:nvPicPr>
        <p:blipFill>
          <a:blip r:embed="rId3"/>
          <a:stretch>
            <a:fillRect/>
          </a:stretch>
        </p:blipFill>
        <p:spPr>
          <a:xfrm>
            <a:off x="4762864" y="3363740"/>
            <a:ext cx="5225062" cy="3494260"/>
          </a:xfrm>
          <a:prstGeom prst="rect">
            <a:avLst/>
          </a:prstGeom>
        </p:spPr>
      </p:pic>
    </p:spTree>
    <p:extLst>
      <p:ext uri="{BB962C8B-B14F-4D97-AF65-F5344CB8AC3E}">
        <p14:creationId xmlns:p14="http://schemas.microsoft.com/office/powerpoint/2010/main" val="407928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854FE-FEB8-47BD-8393-97EB7B50A4B6}"/>
              </a:ext>
            </a:extLst>
          </p:cNvPr>
          <p:cNvSpPr>
            <a:spLocks noGrp="1"/>
          </p:cNvSpPr>
          <p:nvPr>
            <p:ph idx="1"/>
          </p:nvPr>
        </p:nvSpPr>
        <p:spPr>
          <a:xfrm>
            <a:off x="556591" y="1"/>
            <a:ext cx="11065565" cy="3803374"/>
          </a:xfrm>
        </p:spPr>
        <p:txBody>
          <a:bodyPr>
            <a:normAutofit/>
          </a:bodyPr>
          <a:lstStyle/>
          <a:p>
            <a:pPr marL="0" indent="0">
              <a:buNone/>
            </a:pPr>
            <a:r>
              <a:rPr lang="en-US" sz="2800" dirty="0">
                <a:solidFill>
                  <a:schemeClr val="bg1"/>
                </a:solidFill>
              </a:rPr>
              <a:t>Then there is the </a:t>
            </a:r>
            <a:r>
              <a:rPr lang="en-US" sz="2800" b="1" dirty="0">
                <a:solidFill>
                  <a:schemeClr val="bg1"/>
                </a:solidFill>
              </a:rPr>
              <a:t>Niverville Community Bus Project</a:t>
            </a:r>
            <a:r>
              <a:rPr lang="en-US" sz="2800" dirty="0">
                <a:solidFill>
                  <a:schemeClr val="bg1"/>
                </a:solidFill>
              </a:rPr>
              <a:t>, which made a Community Bus possible because of the unity, the co-operation and the collaboration of people from several different congregations in Niverville.  This bus is a charitable project that is making affordable transportation available for community projects such as </a:t>
            </a:r>
            <a:r>
              <a:rPr lang="en-US" sz="2800" i="1" dirty="0">
                <a:solidFill>
                  <a:schemeClr val="bg1"/>
                </a:solidFill>
              </a:rPr>
              <a:t>youth groups, safe grad, seniors, local hockey team, Everyone Matters Family Street Party, Imagine</a:t>
            </a:r>
            <a:r>
              <a:rPr lang="en-US" sz="2800" dirty="0">
                <a:solidFill>
                  <a:schemeClr val="bg1"/>
                </a:solidFill>
              </a:rPr>
              <a:t> and the </a:t>
            </a:r>
            <a:r>
              <a:rPr lang="en-US" sz="2800" i="1" dirty="0">
                <a:solidFill>
                  <a:schemeClr val="bg1"/>
                </a:solidFill>
              </a:rPr>
              <a:t>MCC Grow Hope Project, GORP (Artel Farms). </a:t>
            </a:r>
            <a:endParaRPr lang="en-CA" sz="2800" i="1" dirty="0">
              <a:solidFill>
                <a:schemeClr val="bg1"/>
              </a:solidFill>
            </a:endParaRPr>
          </a:p>
        </p:txBody>
      </p:sp>
      <p:pic>
        <p:nvPicPr>
          <p:cNvPr id="5" name="Picture 4">
            <a:extLst>
              <a:ext uri="{FF2B5EF4-FFF2-40B4-BE49-F238E27FC236}">
                <a16:creationId xmlns:a16="http://schemas.microsoft.com/office/drawing/2014/main" id="{C96CC095-F80B-4343-AC9C-50D3CCAC2102}"/>
              </a:ext>
            </a:extLst>
          </p:cNvPr>
          <p:cNvPicPr>
            <a:picLocks noChangeAspect="1"/>
          </p:cNvPicPr>
          <p:nvPr/>
        </p:nvPicPr>
        <p:blipFill>
          <a:blip r:embed="rId2"/>
          <a:stretch>
            <a:fillRect/>
          </a:stretch>
        </p:blipFill>
        <p:spPr>
          <a:xfrm>
            <a:off x="1117639" y="3710609"/>
            <a:ext cx="4199994" cy="3147390"/>
          </a:xfrm>
          <a:prstGeom prst="rect">
            <a:avLst/>
          </a:prstGeom>
        </p:spPr>
      </p:pic>
      <p:pic>
        <p:nvPicPr>
          <p:cNvPr id="7" name="Picture 6">
            <a:extLst>
              <a:ext uri="{FF2B5EF4-FFF2-40B4-BE49-F238E27FC236}">
                <a16:creationId xmlns:a16="http://schemas.microsoft.com/office/drawing/2014/main" id="{DA934186-6CFF-465B-A3FE-9C2140E9D22D}"/>
              </a:ext>
            </a:extLst>
          </p:cNvPr>
          <p:cNvPicPr>
            <a:picLocks noChangeAspect="1"/>
          </p:cNvPicPr>
          <p:nvPr/>
        </p:nvPicPr>
        <p:blipFill>
          <a:blip r:embed="rId3"/>
          <a:stretch>
            <a:fillRect/>
          </a:stretch>
        </p:blipFill>
        <p:spPr>
          <a:xfrm>
            <a:off x="5462355" y="3710610"/>
            <a:ext cx="5595360" cy="3147390"/>
          </a:xfrm>
          <a:prstGeom prst="rect">
            <a:avLst/>
          </a:prstGeom>
        </p:spPr>
      </p:pic>
    </p:spTree>
    <p:extLst>
      <p:ext uri="{BB962C8B-B14F-4D97-AF65-F5344CB8AC3E}">
        <p14:creationId xmlns:p14="http://schemas.microsoft.com/office/powerpoint/2010/main" val="400778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A286-275C-4BAD-ADF0-AA72630FBFB7}"/>
              </a:ext>
            </a:extLst>
          </p:cNvPr>
          <p:cNvSpPr>
            <a:spLocks noGrp="1"/>
          </p:cNvSpPr>
          <p:nvPr>
            <p:ph type="title"/>
          </p:nvPr>
        </p:nvSpPr>
        <p:spPr>
          <a:xfrm>
            <a:off x="410817" y="3127514"/>
            <a:ext cx="11357113" cy="3445564"/>
          </a:xfrm>
        </p:spPr>
        <p:txBody>
          <a:bodyPr/>
          <a:lstStyle/>
          <a:p>
            <a:endParaRPr lang="en-CA" dirty="0"/>
          </a:p>
        </p:txBody>
      </p:sp>
      <p:sp>
        <p:nvSpPr>
          <p:cNvPr id="3" name="Content Placeholder 2">
            <a:extLst>
              <a:ext uri="{FF2B5EF4-FFF2-40B4-BE49-F238E27FC236}">
                <a16:creationId xmlns:a16="http://schemas.microsoft.com/office/drawing/2014/main" id="{AAE986B7-B523-4ABE-A8BE-DA989640FA4B}"/>
              </a:ext>
            </a:extLst>
          </p:cNvPr>
          <p:cNvSpPr>
            <a:spLocks noGrp="1"/>
          </p:cNvSpPr>
          <p:nvPr>
            <p:ph idx="1"/>
          </p:nvPr>
        </p:nvSpPr>
        <p:spPr>
          <a:xfrm>
            <a:off x="556591" y="119271"/>
            <a:ext cx="11211339" cy="3008242"/>
          </a:xfrm>
        </p:spPr>
        <p:txBody>
          <a:bodyPr>
            <a:normAutofit/>
          </a:bodyPr>
          <a:lstStyle/>
          <a:p>
            <a:pPr marL="0" indent="0">
              <a:buNone/>
            </a:pPr>
            <a:r>
              <a:rPr lang="en-US" sz="3600" dirty="0">
                <a:solidFill>
                  <a:schemeClr val="bg1"/>
                </a:solidFill>
              </a:rPr>
              <a:t>To understand our </a:t>
            </a:r>
            <a:r>
              <a:rPr lang="en-US" sz="3600" i="1" u="sng" dirty="0">
                <a:solidFill>
                  <a:schemeClr val="bg1"/>
                </a:solidFill>
              </a:rPr>
              <a:t>history</a:t>
            </a:r>
            <a:r>
              <a:rPr lang="en-US" sz="3600" dirty="0">
                <a:solidFill>
                  <a:schemeClr val="bg1"/>
                </a:solidFill>
              </a:rPr>
              <a:t> is to understand our </a:t>
            </a:r>
            <a:r>
              <a:rPr lang="en-US" sz="3600" i="1" u="sng" dirty="0">
                <a:solidFill>
                  <a:schemeClr val="bg1"/>
                </a:solidFill>
              </a:rPr>
              <a:t>destiny</a:t>
            </a:r>
            <a:r>
              <a:rPr lang="en-US" sz="3600" dirty="0">
                <a:solidFill>
                  <a:schemeClr val="bg1"/>
                </a:solidFill>
              </a:rPr>
              <a:t> to be a blessing to our region, our nation and the nations.  Niverville’s history, much like the biblical narrative, is closely connected to </a:t>
            </a:r>
            <a:r>
              <a:rPr lang="en-US" sz="3600" i="1" u="sng" dirty="0">
                <a:solidFill>
                  <a:schemeClr val="bg1"/>
                </a:solidFill>
              </a:rPr>
              <a:t>grain</a:t>
            </a:r>
            <a:r>
              <a:rPr lang="en-US" sz="3600" dirty="0">
                <a:solidFill>
                  <a:schemeClr val="bg1"/>
                </a:solidFill>
              </a:rPr>
              <a:t> and to </a:t>
            </a:r>
            <a:r>
              <a:rPr lang="en-US" sz="3600" i="1" u="sng" dirty="0">
                <a:solidFill>
                  <a:schemeClr val="bg1"/>
                </a:solidFill>
              </a:rPr>
              <a:t>agriculture</a:t>
            </a:r>
            <a:r>
              <a:rPr lang="en-US" sz="3600" dirty="0">
                <a:solidFill>
                  <a:schemeClr val="bg1"/>
                </a:solidFill>
              </a:rPr>
              <a:t>.</a:t>
            </a:r>
            <a:endParaRPr lang="en-CA" sz="3600" dirty="0">
              <a:solidFill>
                <a:schemeClr val="bg1"/>
              </a:solidFill>
            </a:endParaRPr>
          </a:p>
        </p:txBody>
      </p:sp>
      <p:pic>
        <p:nvPicPr>
          <p:cNvPr id="5" name="Picture 4">
            <a:extLst>
              <a:ext uri="{FF2B5EF4-FFF2-40B4-BE49-F238E27FC236}">
                <a16:creationId xmlns:a16="http://schemas.microsoft.com/office/drawing/2014/main" id="{C3FB9932-AD8E-4CB0-8CC0-F6197653E4F5}"/>
              </a:ext>
            </a:extLst>
          </p:cNvPr>
          <p:cNvPicPr>
            <a:picLocks noChangeAspect="1"/>
          </p:cNvPicPr>
          <p:nvPr/>
        </p:nvPicPr>
        <p:blipFill>
          <a:blip r:embed="rId2"/>
          <a:stretch>
            <a:fillRect/>
          </a:stretch>
        </p:blipFill>
        <p:spPr>
          <a:xfrm>
            <a:off x="126414" y="3127513"/>
            <a:ext cx="9243104" cy="3445565"/>
          </a:xfrm>
          <a:prstGeom prst="rect">
            <a:avLst/>
          </a:prstGeom>
        </p:spPr>
      </p:pic>
      <p:pic>
        <p:nvPicPr>
          <p:cNvPr id="7" name="Picture 6">
            <a:extLst>
              <a:ext uri="{FF2B5EF4-FFF2-40B4-BE49-F238E27FC236}">
                <a16:creationId xmlns:a16="http://schemas.microsoft.com/office/drawing/2014/main" id="{851A3FFD-BC0E-4E80-A6CB-16AB04895599}"/>
              </a:ext>
            </a:extLst>
          </p:cNvPr>
          <p:cNvPicPr>
            <a:picLocks noChangeAspect="1"/>
          </p:cNvPicPr>
          <p:nvPr/>
        </p:nvPicPr>
        <p:blipFill>
          <a:blip r:embed="rId3"/>
          <a:stretch>
            <a:fillRect/>
          </a:stretch>
        </p:blipFill>
        <p:spPr>
          <a:xfrm>
            <a:off x="9481411" y="3127514"/>
            <a:ext cx="2570922" cy="3445564"/>
          </a:xfrm>
          <a:prstGeom prst="rect">
            <a:avLst/>
          </a:prstGeom>
        </p:spPr>
      </p:pic>
    </p:spTree>
    <p:extLst>
      <p:ext uri="{BB962C8B-B14F-4D97-AF65-F5344CB8AC3E}">
        <p14:creationId xmlns:p14="http://schemas.microsoft.com/office/powerpoint/2010/main" val="115980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24ED-5787-4CD7-A5B6-4B77A9F589D0}"/>
              </a:ext>
            </a:extLst>
          </p:cNvPr>
          <p:cNvSpPr>
            <a:spLocks noGrp="1"/>
          </p:cNvSpPr>
          <p:nvPr>
            <p:ph idx="1"/>
          </p:nvPr>
        </p:nvSpPr>
        <p:spPr>
          <a:xfrm>
            <a:off x="477077" y="1"/>
            <a:ext cx="11516139" cy="3922642"/>
          </a:xfrm>
        </p:spPr>
        <p:txBody>
          <a:bodyPr>
            <a:normAutofit/>
          </a:bodyPr>
          <a:lstStyle/>
          <a:p>
            <a:pPr marL="0" indent="0">
              <a:buNone/>
            </a:pPr>
            <a:r>
              <a:rPr lang="en-US" sz="2800" dirty="0">
                <a:solidFill>
                  <a:schemeClr val="bg1"/>
                </a:solidFill>
              </a:rPr>
              <a:t>Between the years 2011 and 2017, some 50 volunteers, mainly from Niverville, sponsored and volunteered at the </a:t>
            </a:r>
            <a:r>
              <a:rPr lang="en-US" sz="2800" b="1" dirty="0">
                <a:solidFill>
                  <a:schemeClr val="bg1"/>
                </a:solidFill>
              </a:rPr>
              <a:t>Everyone Matters Family Street Party </a:t>
            </a:r>
            <a:r>
              <a:rPr lang="en-US" sz="2800" dirty="0">
                <a:solidFill>
                  <a:schemeClr val="bg1"/>
                </a:solidFill>
              </a:rPr>
              <a:t>in which some 500 to 600 street people were treated to a barbecue complete with fun activities for the family, worship music, a short message, and opportunity for prayer.  Each year, one could sense that the skepticism of the street people was diminishing as they sensed the genuineness of the love expressed from </a:t>
            </a:r>
            <a:r>
              <a:rPr lang="en-US" sz="2800" dirty="0" err="1">
                <a:solidFill>
                  <a:schemeClr val="bg1"/>
                </a:solidFill>
              </a:rPr>
              <a:t>Nivervilleans</a:t>
            </a:r>
            <a:endParaRPr lang="en-CA" sz="2800" dirty="0">
              <a:solidFill>
                <a:schemeClr val="bg1"/>
              </a:solidFill>
            </a:endParaRPr>
          </a:p>
        </p:txBody>
      </p:sp>
      <p:pic>
        <p:nvPicPr>
          <p:cNvPr id="9" name="Picture 8">
            <a:extLst>
              <a:ext uri="{FF2B5EF4-FFF2-40B4-BE49-F238E27FC236}">
                <a16:creationId xmlns:a16="http://schemas.microsoft.com/office/drawing/2014/main" id="{9F48AF72-4AF3-4684-91A0-FCF59DC4F009}"/>
              </a:ext>
            </a:extLst>
          </p:cNvPr>
          <p:cNvPicPr>
            <a:picLocks noChangeAspect="1"/>
          </p:cNvPicPr>
          <p:nvPr/>
        </p:nvPicPr>
        <p:blipFill>
          <a:blip r:embed="rId2"/>
          <a:stretch>
            <a:fillRect/>
          </a:stretch>
        </p:blipFill>
        <p:spPr>
          <a:xfrm>
            <a:off x="4328485" y="3908539"/>
            <a:ext cx="3947362" cy="2609826"/>
          </a:xfrm>
          <a:prstGeom prst="rect">
            <a:avLst/>
          </a:prstGeom>
        </p:spPr>
      </p:pic>
      <p:pic>
        <p:nvPicPr>
          <p:cNvPr id="11" name="Picture 10">
            <a:extLst>
              <a:ext uri="{FF2B5EF4-FFF2-40B4-BE49-F238E27FC236}">
                <a16:creationId xmlns:a16="http://schemas.microsoft.com/office/drawing/2014/main" id="{48150775-048B-4DF8-8142-76203DB43C19}"/>
              </a:ext>
            </a:extLst>
          </p:cNvPr>
          <p:cNvPicPr>
            <a:picLocks noChangeAspect="1"/>
          </p:cNvPicPr>
          <p:nvPr/>
        </p:nvPicPr>
        <p:blipFill>
          <a:blip r:embed="rId3"/>
          <a:stretch>
            <a:fillRect/>
          </a:stretch>
        </p:blipFill>
        <p:spPr>
          <a:xfrm>
            <a:off x="344557" y="3934235"/>
            <a:ext cx="3914368" cy="2598233"/>
          </a:xfrm>
          <a:prstGeom prst="rect">
            <a:avLst/>
          </a:prstGeom>
        </p:spPr>
      </p:pic>
      <p:pic>
        <p:nvPicPr>
          <p:cNvPr id="15" name="Picture 14">
            <a:extLst>
              <a:ext uri="{FF2B5EF4-FFF2-40B4-BE49-F238E27FC236}">
                <a16:creationId xmlns:a16="http://schemas.microsoft.com/office/drawing/2014/main" id="{F8AC3725-1667-446A-B584-E625214F5F04}"/>
              </a:ext>
            </a:extLst>
          </p:cNvPr>
          <p:cNvPicPr>
            <a:picLocks noChangeAspect="1"/>
          </p:cNvPicPr>
          <p:nvPr/>
        </p:nvPicPr>
        <p:blipFill>
          <a:blip r:embed="rId4"/>
          <a:stretch>
            <a:fillRect/>
          </a:stretch>
        </p:blipFill>
        <p:spPr>
          <a:xfrm>
            <a:off x="8348870" y="3922643"/>
            <a:ext cx="3498573" cy="2623930"/>
          </a:xfrm>
          <a:prstGeom prst="rect">
            <a:avLst/>
          </a:prstGeom>
        </p:spPr>
      </p:pic>
    </p:spTree>
    <p:extLst>
      <p:ext uri="{BB962C8B-B14F-4D97-AF65-F5344CB8AC3E}">
        <p14:creationId xmlns:p14="http://schemas.microsoft.com/office/powerpoint/2010/main" val="132658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73693C-E4E4-4D86-B9E5-BD4CA7A0E40A}"/>
              </a:ext>
            </a:extLst>
          </p:cNvPr>
          <p:cNvSpPr>
            <a:spLocks noGrp="1"/>
          </p:cNvSpPr>
          <p:nvPr>
            <p:ph idx="1"/>
          </p:nvPr>
        </p:nvSpPr>
        <p:spPr>
          <a:xfrm>
            <a:off x="371061" y="159027"/>
            <a:ext cx="11449878" cy="3269974"/>
          </a:xfrm>
        </p:spPr>
        <p:txBody>
          <a:bodyPr>
            <a:normAutofit/>
          </a:bodyPr>
          <a:lstStyle/>
          <a:p>
            <a:pPr marL="0" indent="0">
              <a:buNone/>
            </a:pPr>
            <a:r>
              <a:rPr lang="en-US" sz="2800" dirty="0">
                <a:solidFill>
                  <a:schemeClr val="bg1"/>
                </a:solidFill>
              </a:rPr>
              <a:t>The </a:t>
            </a:r>
            <a:r>
              <a:rPr lang="en-US" sz="2800" b="1" dirty="0">
                <a:solidFill>
                  <a:schemeClr val="bg1"/>
                </a:solidFill>
              </a:rPr>
              <a:t>Imagine Run</a:t>
            </a:r>
            <a:r>
              <a:rPr lang="en-US" sz="2800" dirty="0">
                <a:solidFill>
                  <a:schemeClr val="bg1"/>
                </a:solidFill>
              </a:rPr>
              <a:t> has for many years brought the issue of mental depression and suicidal thinking out into the open where people can not only talk about it without condemnation, but they can build relationships with people of understanding.  The opposite of </a:t>
            </a:r>
            <a:r>
              <a:rPr lang="en-US" sz="2800" i="1" u="sng" dirty="0">
                <a:solidFill>
                  <a:schemeClr val="bg1"/>
                </a:solidFill>
              </a:rPr>
              <a:t>addiction</a:t>
            </a:r>
            <a:r>
              <a:rPr lang="en-US" sz="2800" dirty="0">
                <a:solidFill>
                  <a:schemeClr val="bg1"/>
                </a:solidFill>
              </a:rPr>
              <a:t> is </a:t>
            </a:r>
            <a:r>
              <a:rPr lang="en-US" sz="2800" i="1" u="sng" dirty="0">
                <a:solidFill>
                  <a:schemeClr val="bg1"/>
                </a:solidFill>
              </a:rPr>
              <a:t>connection</a:t>
            </a:r>
            <a:r>
              <a:rPr lang="en-US" sz="2800" dirty="0">
                <a:solidFill>
                  <a:schemeClr val="bg1"/>
                </a:solidFill>
              </a:rPr>
              <a:t>.  Our anabaptist friends from the </a:t>
            </a:r>
            <a:r>
              <a:rPr lang="en-US" sz="2800" b="1" dirty="0">
                <a:solidFill>
                  <a:schemeClr val="bg1"/>
                </a:solidFill>
              </a:rPr>
              <a:t>Crystal Springs Hutterite Colony </a:t>
            </a:r>
            <a:r>
              <a:rPr lang="en-US" sz="2800" dirty="0">
                <a:solidFill>
                  <a:schemeClr val="bg1"/>
                </a:solidFill>
              </a:rPr>
              <a:t>(just a few miles from Niverville) have been a huge support with this initiative.</a:t>
            </a:r>
            <a:endParaRPr lang="en-CA" sz="2800" dirty="0">
              <a:solidFill>
                <a:schemeClr val="bg1"/>
              </a:solidFill>
            </a:endParaRPr>
          </a:p>
        </p:txBody>
      </p:sp>
      <p:pic>
        <p:nvPicPr>
          <p:cNvPr id="9220" name="Picture 4" descr="Imagine Mental Health Matters">
            <a:extLst>
              <a:ext uri="{FF2B5EF4-FFF2-40B4-BE49-F238E27FC236}">
                <a16:creationId xmlns:a16="http://schemas.microsoft.com/office/drawing/2014/main" id="{B9F1CF0B-7713-436C-B314-D22C4B8C9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88" y="3627784"/>
            <a:ext cx="4086017" cy="2282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E2249F-66E2-49E7-BFBB-D1F4FA767DAB}"/>
              </a:ext>
            </a:extLst>
          </p:cNvPr>
          <p:cNvPicPr>
            <a:picLocks noChangeAspect="1"/>
          </p:cNvPicPr>
          <p:nvPr/>
        </p:nvPicPr>
        <p:blipFill>
          <a:blip r:embed="rId3"/>
          <a:stretch>
            <a:fillRect/>
          </a:stretch>
        </p:blipFill>
        <p:spPr>
          <a:xfrm>
            <a:off x="6096000" y="3505988"/>
            <a:ext cx="4268351" cy="2404487"/>
          </a:xfrm>
          <a:prstGeom prst="rect">
            <a:avLst/>
          </a:prstGeom>
        </p:spPr>
      </p:pic>
    </p:spTree>
    <p:extLst>
      <p:ext uri="{BB962C8B-B14F-4D97-AF65-F5344CB8AC3E}">
        <p14:creationId xmlns:p14="http://schemas.microsoft.com/office/powerpoint/2010/main" val="220066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2E33A8-38F7-4C84-97E1-6906CF881B68}"/>
              </a:ext>
            </a:extLst>
          </p:cNvPr>
          <p:cNvSpPr>
            <a:spLocks noGrp="1"/>
          </p:cNvSpPr>
          <p:nvPr>
            <p:ph idx="1"/>
          </p:nvPr>
        </p:nvSpPr>
        <p:spPr>
          <a:xfrm>
            <a:off x="684211" y="172278"/>
            <a:ext cx="11004206" cy="4128789"/>
          </a:xfrm>
        </p:spPr>
        <p:txBody>
          <a:bodyPr>
            <a:normAutofit fontScale="92500"/>
          </a:bodyPr>
          <a:lstStyle/>
          <a:p>
            <a:pPr marL="0" indent="0">
              <a:buNone/>
            </a:pPr>
            <a:r>
              <a:rPr lang="en-US" sz="2800" dirty="0">
                <a:solidFill>
                  <a:schemeClr val="bg1"/>
                </a:solidFill>
              </a:rPr>
              <a:t>There are at least three other present-day ministries in Niverville where believers from different congregations participate together in a co-operative and collaborative way.  The first of these is the </a:t>
            </a:r>
            <a:r>
              <a:rPr lang="en-US" sz="2800" b="1" dirty="0">
                <a:solidFill>
                  <a:schemeClr val="bg1"/>
                </a:solidFill>
              </a:rPr>
              <a:t>Niverville Personal Care Home </a:t>
            </a:r>
            <a:r>
              <a:rPr lang="en-US" sz="2800" dirty="0">
                <a:solidFill>
                  <a:schemeClr val="bg1"/>
                </a:solidFill>
              </a:rPr>
              <a:t>where some of the churches have helped to finance the hiring of a part-time Chaplain, Darlene Dueck, to help meet the spiritual needs of the residents.   Each of the eight congregations in Niverville take a turn every eight weeks to take a Sunday morning service at the </a:t>
            </a:r>
            <a:r>
              <a:rPr lang="en-US" sz="2800" b="1" dirty="0">
                <a:solidFill>
                  <a:schemeClr val="bg1"/>
                </a:solidFill>
              </a:rPr>
              <a:t>PCH</a:t>
            </a:r>
            <a:r>
              <a:rPr lang="en-US" sz="2800" dirty="0">
                <a:solidFill>
                  <a:schemeClr val="bg1"/>
                </a:solidFill>
              </a:rPr>
              <a:t> from 9:30 to 10:00 a.m., and others from the various congregations visit and minister to the lonely at both the </a:t>
            </a:r>
            <a:r>
              <a:rPr lang="en-US" sz="2800" b="1" dirty="0">
                <a:solidFill>
                  <a:schemeClr val="bg1"/>
                </a:solidFill>
              </a:rPr>
              <a:t>PCH </a:t>
            </a:r>
            <a:r>
              <a:rPr lang="en-US" sz="2800" dirty="0">
                <a:solidFill>
                  <a:schemeClr val="bg1"/>
                </a:solidFill>
              </a:rPr>
              <a:t>and the </a:t>
            </a:r>
            <a:r>
              <a:rPr lang="en-US" sz="2800" b="1" dirty="0">
                <a:solidFill>
                  <a:schemeClr val="bg1"/>
                </a:solidFill>
              </a:rPr>
              <a:t>Niverville Credit Union Manor</a:t>
            </a:r>
            <a:r>
              <a:rPr lang="en-US" sz="2800" dirty="0">
                <a:solidFill>
                  <a:schemeClr val="bg1"/>
                </a:solidFill>
              </a:rPr>
              <a:t>.</a:t>
            </a:r>
            <a:endParaRPr lang="en-CA" sz="2800" dirty="0">
              <a:solidFill>
                <a:schemeClr val="bg1"/>
              </a:solidFill>
            </a:endParaRPr>
          </a:p>
        </p:txBody>
      </p:sp>
      <p:pic>
        <p:nvPicPr>
          <p:cNvPr id="5" name="Picture 4">
            <a:extLst>
              <a:ext uri="{FF2B5EF4-FFF2-40B4-BE49-F238E27FC236}">
                <a16:creationId xmlns:a16="http://schemas.microsoft.com/office/drawing/2014/main" id="{90E31DCD-1C7E-4CD0-ABA3-48212FBA163F}"/>
              </a:ext>
            </a:extLst>
          </p:cNvPr>
          <p:cNvPicPr>
            <a:picLocks noChangeAspect="1"/>
          </p:cNvPicPr>
          <p:nvPr/>
        </p:nvPicPr>
        <p:blipFill>
          <a:blip r:embed="rId2"/>
          <a:stretch>
            <a:fillRect/>
          </a:stretch>
        </p:blipFill>
        <p:spPr>
          <a:xfrm>
            <a:off x="1025204" y="4281189"/>
            <a:ext cx="10141591" cy="2576811"/>
          </a:xfrm>
          <a:prstGeom prst="rect">
            <a:avLst/>
          </a:prstGeom>
        </p:spPr>
      </p:pic>
    </p:spTree>
    <p:extLst>
      <p:ext uri="{BB962C8B-B14F-4D97-AF65-F5344CB8AC3E}">
        <p14:creationId xmlns:p14="http://schemas.microsoft.com/office/powerpoint/2010/main" val="2976162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FAAE0-A81B-4A8F-8E96-337AAE47EB42}"/>
              </a:ext>
            </a:extLst>
          </p:cNvPr>
          <p:cNvSpPr>
            <a:spLocks noGrp="1"/>
          </p:cNvSpPr>
          <p:nvPr>
            <p:ph idx="1"/>
          </p:nvPr>
        </p:nvSpPr>
        <p:spPr>
          <a:xfrm>
            <a:off x="684211" y="119270"/>
            <a:ext cx="11110223" cy="4181797"/>
          </a:xfrm>
        </p:spPr>
        <p:txBody>
          <a:bodyPr>
            <a:normAutofit/>
          </a:bodyPr>
          <a:lstStyle/>
          <a:p>
            <a:pPr marL="0" indent="0">
              <a:buNone/>
            </a:pPr>
            <a:r>
              <a:rPr lang="en-US" sz="2800" dirty="0">
                <a:solidFill>
                  <a:schemeClr val="bg1"/>
                </a:solidFill>
              </a:rPr>
              <a:t>The </a:t>
            </a:r>
            <a:r>
              <a:rPr lang="en-US" sz="2800" b="1" i="1" dirty="0">
                <a:solidFill>
                  <a:schemeClr val="bg1"/>
                </a:solidFill>
              </a:rPr>
              <a:t>Niverville Youth for Christ </a:t>
            </a:r>
            <a:r>
              <a:rPr lang="en-US" sz="2800" dirty="0">
                <a:solidFill>
                  <a:schemeClr val="bg1"/>
                </a:solidFill>
              </a:rPr>
              <a:t>has been a point of light in the community of Niverville for over 30 years now, ever since 1988.  This outreach to our local Youth has had a unifying affect in our community, with volunteers coming from the different congregations and spheres of influence in the community.  </a:t>
            </a:r>
          </a:p>
          <a:p>
            <a:pPr marL="0" indent="0">
              <a:buNone/>
            </a:pPr>
            <a:r>
              <a:rPr lang="en-US" sz="2800" dirty="0">
                <a:solidFill>
                  <a:schemeClr val="bg1"/>
                </a:solidFill>
              </a:rPr>
              <a:t>The </a:t>
            </a:r>
            <a:r>
              <a:rPr lang="en-US" sz="2800" b="1" dirty="0">
                <a:solidFill>
                  <a:schemeClr val="bg1"/>
                </a:solidFill>
              </a:rPr>
              <a:t>Niverville YFC </a:t>
            </a:r>
            <a:r>
              <a:rPr lang="en-US" sz="2800" dirty="0">
                <a:solidFill>
                  <a:schemeClr val="bg1"/>
                </a:solidFill>
              </a:rPr>
              <a:t>has faithfully hosted the </a:t>
            </a:r>
            <a:r>
              <a:rPr lang="en-US" sz="2800" b="1" dirty="0">
                <a:solidFill>
                  <a:schemeClr val="bg1"/>
                </a:solidFill>
              </a:rPr>
              <a:t>Niverville Ministerial Meetings</a:t>
            </a:r>
            <a:r>
              <a:rPr lang="en-US" sz="2800" dirty="0">
                <a:solidFill>
                  <a:schemeClr val="bg1"/>
                </a:solidFill>
              </a:rPr>
              <a:t> every month for many years now, and has generously served breakfast to these spiritual leaders every month.</a:t>
            </a:r>
            <a:endParaRPr lang="en-CA" sz="2800" dirty="0">
              <a:solidFill>
                <a:schemeClr val="bg1"/>
              </a:solidFill>
            </a:endParaRPr>
          </a:p>
        </p:txBody>
      </p:sp>
      <p:pic>
        <p:nvPicPr>
          <p:cNvPr id="10242" name="Picture 2" descr="Yfc">
            <a:extLst>
              <a:ext uri="{FF2B5EF4-FFF2-40B4-BE49-F238E27FC236}">
                <a16:creationId xmlns:a16="http://schemas.microsoft.com/office/drawing/2014/main" id="{1F47554B-567C-4EB0-AE99-57FDC0317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904" y="4016936"/>
            <a:ext cx="3811197" cy="287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21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59058D-0268-4CBA-8749-667BEF3CBF3A}"/>
              </a:ext>
            </a:extLst>
          </p:cNvPr>
          <p:cNvSpPr>
            <a:spLocks noGrp="1"/>
          </p:cNvSpPr>
          <p:nvPr>
            <p:ph idx="1"/>
          </p:nvPr>
        </p:nvSpPr>
        <p:spPr>
          <a:xfrm>
            <a:off x="569843" y="145774"/>
            <a:ext cx="10946296" cy="3127513"/>
          </a:xfrm>
        </p:spPr>
        <p:txBody>
          <a:bodyPr>
            <a:normAutofit/>
          </a:bodyPr>
          <a:lstStyle/>
          <a:p>
            <a:pPr marL="0" indent="0">
              <a:buNone/>
            </a:pPr>
            <a:r>
              <a:rPr lang="en-US" sz="2800" dirty="0">
                <a:solidFill>
                  <a:schemeClr val="bg1"/>
                </a:solidFill>
              </a:rPr>
              <a:t>Every August, the </a:t>
            </a:r>
            <a:r>
              <a:rPr lang="en-US" sz="2800" b="1" dirty="0">
                <a:solidFill>
                  <a:schemeClr val="bg1"/>
                </a:solidFill>
              </a:rPr>
              <a:t>Church of Niverville </a:t>
            </a:r>
            <a:r>
              <a:rPr lang="en-US" sz="2800" dirty="0">
                <a:solidFill>
                  <a:schemeClr val="bg1"/>
                </a:solidFill>
              </a:rPr>
              <a:t>unites in putting on a </a:t>
            </a:r>
            <a:r>
              <a:rPr lang="en-US" sz="2800" b="1" dirty="0">
                <a:solidFill>
                  <a:schemeClr val="bg1"/>
                </a:solidFill>
              </a:rPr>
              <a:t>Vacation Bible School (VBS) </a:t>
            </a:r>
            <a:r>
              <a:rPr lang="en-US" sz="2800" dirty="0">
                <a:solidFill>
                  <a:schemeClr val="bg1"/>
                </a:solidFill>
              </a:rPr>
              <a:t>which has connected in a deep way with both parents and children.  This program has been a strong motivation in giving a sense of community togetherness and common purpose by investing in the next generation!</a:t>
            </a:r>
            <a:endParaRPr lang="en-CA" sz="2800" dirty="0">
              <a:solidFill>
                <a:schemeClr val="bg1"/>
              </a:solidFill>
            </a:endParaRPr>
          </a:p>
        </p:txBody>
      </p:sp>
      <p:pic>
        <p:nvPicPr>
          <p:cNvPr id="1028" name="Picture 4" descr="Image may contain: cloud, mountain, sky, outdoor and nature">
            <a:extLst>
              <a:ext uri="{FF2B5EF4-FFF2-40B4-BE49-F238E27FC236}">
                <a16:creationId xmlns:a16="http://schemas.microsoft.com/office/drawing/2014/main" id="{EF4B00E8-339A-4185-9E0A-82BB12476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769" y="2904711"/>
            <a:ext cx="7530074" cy="395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74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4628A-03A3-4CB8-B5B8-A2F56653A48D}"/>
              </a:ext>
            </a:extLst>
          </p:cNvPr>
          <p:cNvSpPr>
            <a:spLocks noGrp="1"/>
          </p:cNvSpPr>
          <p:nvPr>
            <p:ph idx="1"/>
          </p:nvPr>
        </p:nvSpPr>
        <p:spPr>
          <a:xfrm>
            <a:off x="437323" y="198784"/>
            <a:ext cx="11211338" cy="4102284"/>
          </a:xfrm>
        </p:spPr>
        <p:txBody>
          <a:bodyPr>
            <a:normAutofit/>
          </a:bodyPr>
          <a:lstStyle/>
          <a:p>
            <a:pPr marL="0" indent="0">
              <a:buNone/>
            </a:pPr>
            <a:r>
              <a:rPr lang="en-US" sz="2800" dirty="0">
                <a:solidFill>
                  <a:schemeClr val="bg1"/>
                </a:solidFill>
              </a:rPr>
              <a:t>In addition to these inter-congregational initiatives, there are at least three other opportunities being given to the </a:t>
            </a:r>
            <a:r>
              <a:rPr lang="en-US" sz="2800" b="1" dirty="0">
                <a:solidFill>
                  <a:schemeClr val="bg1"/>
                </a:solidFill>
              </a:rPr>
              <a:t>Church of Niverville</a:t>
            </a:r>
            <a:r>
              <a:rPr lang="en-US" sz="2800" dirty="0">
                <a:solidFill>
                  <a:schemeClr val="bg1"/>
                </a:solidFill>
              </a:rPr>
              <a:t> wherein the only way that it can work is if we </a:t>
            </a:r>
            <a:r>
              <a:rPr lang="en-US" sz="2800" i="1" u="sng" dirty="0">
                <a:solidFill>
                  <a:schemeClr val="bg1"/>
                </a:solidFill>
              </a:rPr>
              <a:t>do mission together</a:t>
            </a:r>
            <a:r>
              <a:rPr lang="en-US" sz="2800" dirty="0">
                <a:solidFill>
                  <a:schemeClr val="bg1"/>
                </a:solidFill>
              </a:rPr>
              <a:t>, and work </a:t>
            </a:r>
            <a:r>
              <a:rPr lang="en-US" sz="2800" i="1" u="sng" dirty="0">
                <a:solidFill>
                  <a:schemeClr val="bg1"/>
                </a:solidFill>
              </a:rPr>
              <a:t>co-operatively</a:t>
            </a:r>
            <a:r>
              <a:rPr lang="en-US" sz="2800" dirty="0">
                <a:solidFill>
                  <a:schemeClr val="bg1"/>
                </a:solidFill>
              </a:rPr>
              <a:t> and </a:t>
            </a:r>
            <a:r>
              <a:rPr lang="en-US" sz="2800" i="1" u="sng" dirty="0">
                <a:solidFill>
                  <a:schemeClr val="bg1"/>
                </a:solidFill>
              </a:rPr>
              <a:t>collaboratively</a:t>
            </a:r>
            <a:r>
              <a:rPr lang="en-US" sz="2800" dirty="0">
                <a:solidFill>
                  <a:schemeClr val="bg1"/>
                </a:solidFill>
              </a:rPr>
              <a:t>.</a:t>
            </a:r>
          </a:p>
          <a:p>
            <a:pPr marL="0" indent="0">
              <a:buNone/>
            </a:pPr>
            <a:r>
              <a:rPr lang="en-US" sz="2800" dirty="0">
                <a:solidFill>
                  <a:schemeClr val="bg1"/>
                </a:solidFill>
              </a:rPr>
              <a:t>In September of 2019, there will be a new high school opening in Niverville, and Chris </a:t>
            </a:r>
            <a:r>
              <a:rPr lang="en-US" sz="2800" dirty="0" err="1">
                <a:solidFill>
                  <a:schemeClr val="bg1"/>
                </a:solidFill>
              </a:rPr>
              <a:t>Cormie</a:t>
            </a:r>
            <a:r>
              <a:rPr lang="en-US" sz="2800" dirty="0">
                <a:solidFill>
                  <a:schemeClr val="bg1"/>
                </a:solidFill>
              </a:rPr>
              <a:t>, Youth Pastor from </a:t>
            </a:r>
            <a:r>
              <a:rPr lang="en-US" sz="2800" b="1" dirty="0">
                <a:solidFill>
                  <a:schemeClr val="bg1"/>
                </a:solidFill>
              </a:rPr>
              <a:t>Word of Life Mission Church</a:t>
            </a:r>
            <a:r>
              <a:rPr lang="en-US" sz="2800" dirty="0">
                <a:solidFill>
                  <a:schemeClr val="bg1"/>
                </a:solidFill>
              </a:rPr>
              <a:t> has been asked to help with brief religious exercises prior to morning classes.  He is well aware that the only way that this can work is by inter-congregational participation.</a:t>
            </a:r>
            <a:endParaRPr lang="en-CA" sz="2800" dirty="0">
              <a:solidFill>
                <a:schemeClr val="bg1"/>
              </a:solidFill>
            </a:endParaRPr>
          </a:p>
        </p:txBody>
      </p:sp>
      <p:pic>
        <p:nvPicPr>
          <p:cNvPr id="5" name="Picture 4">
            <a:extLst>
              <a:ext uri="{FF2B5EF4-FFF2-40B4-BE49-F238E27FC236}">
                <a16:creationId xmlns:a16="http://schemas.microsoft.com/office/drawing/2014/main" id="{A69C5109-1E43-4E82-A2AE-4606E1D2DF48}"/>
              </a:ext>
            </a:extLst>
          </p:cNvPr>
          <p:cNvPicPr>
            <a:picLocks noChangeAspect="1"/>
          </p:cNvPicPr>
          <p:nvPr/>
        </p:nvPicPr>
        <p:blipFill>
          <a:blip r:embed="rId2"/>
          <a:stretch>
            <a:fillRect/>
          </a:stretch>
        </p:blipFill>
        <p:spPr>
          <a:xfrm>
            <a:off x="3207025" y="4301068"/>
            <a:ext cx="4691271" cy="2529607"/>
          </a:xfrm>
          <a:prstGeom prst="rect">
            <a:avLst/>
          </a:prstGeom>
        </p:spPr>
      </p:pic>
    </p:spTree>
    <p:extLst>
      <p:ext uri="{BB962C8B-B14F-4D97-AF65-F5344CB8AC3E}">
        <p14:creationId xmlns:p14="http://schemas.microsoft.com/office/powerpoint/2010/main" val="3239023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C6EF2-EF18-4487-B289-A7DAB35ABF91}"/>
              </a:ext>
            </a:extLst>
          </p:cNvPr>
          <p:cNvSpPr>
            <a:spLocks noGrp="1"/>
          </p:cNvSpPr>
          <p:nvPr>
            <p:ph idx="1"/>
          </p:nvPr>
        </p:nvSpPr>
        <p:spPr>
          <a:xfrm>
            <a:off x="684211" y="1"/>
            <a:ext cx="10792171" cy="3670852"/>
          </a:xfrm>
        </p:spPr>
        <p:txBody>
          <a:bodyPr/>
          <a:lstStyle/>
          <a:p>
            <a:pPr marL="0" indent="0">
              <a:buNone/>
            </a:pPr>
            <a:r>
              <a:rPr lang="en-US" sz="2800" b="1" dirty="0">
                <a:solidFill>
                  <a:schemeClr val="bg1"/>
                </a:solidFill>
              </a:rPr>
              <a:t>Open Doors Niverville </a:t>
            </a:r>
            <a:r>
              <a:rPr lang="en-US" sz="2800" dirty="0">
                <a:solidFill>
                  <a:schemeClr val="bg1"/>
                </a:solidFill>
              </a:rPr>
              <a:t>is a private sponsorship group made up mainly of people from the </a:t>
            </a:r>
            <a:r>
              <a:rPr lang="en-US" sz="2800" b="1" dirty="0">
                <a:solidFill>
                  <a:schemeClr val="bg1"/>
                </a:solidFill>
              </a:rPr>
              <a:t>Niverville Community Fellowship </a:t>
            </a:r>
            <a:r>
              <a:rPr lang="en-US" sz="2800" dirty="0">
                <a:solidFill>
                  <a:schemeClr val="bg1"/>
                </a:solidFill>
              </a:rPr>
              <a:t>and from </a:t>
            </a:r>
            <a:r>
              <a:rPr lang="en-US" sz="2800" b="1" dirty="0">
                <a:solidFill>
                  <a:schemeClr val="bg1"/>
                </a:solidFill>
              </a:rPr>
              <a:t>Maranatha Niverville </a:t>
            </a:r>
            <a:r>
              <a:rPr lang="en-US" sz="2800" dirty="0">
                <a:solidFill>
                  <a:schemeClr val="bg1"/>
                </a:solidFill>
              </a:rPr>
              <a:t>that are working with the </a:t>
            </a:r>
            <a:r>
              <a:rPr lang="en-US" sz="2800" b="1" dirty="0">
                <a:solidFill>
                  <a:schemeClr val="bg1"/>
                </a:solidFill>
              </a:rPr>
              <a:t>Mennonite Central Committee Refugee Program</a:t>
            </a:r>
            <a:r>
              <a:rPr lang="en-US" sz="2800" dirty="0">
                <a:solidFill>
                  <a:schemeClr val="bg1"/>
                </a:solidFill>
              </a:rPr>
              <a:t>.  They have been working for two years to bring a persecuted family from Pakistan (Moon and </a:t>
            </a:r>
            <a:r>
              <a:rPr lang="en-US" sz="2800" dirty="0" err="1">
                <a:solidFill>
                  <a:schemeClr val="bg1"/>
                </a:solidFill>
              </a:rPr>
              <a:t>Schrish</a:t>
            </a:r>
            <a:r>
              <a:rPr lang="en-US" sz="2800" dirty="0">
                <a:solidFill>
                  <a:schemeClr val="bg1"/>
                </a:solidFill>
              </a:rPr>
              <a:t> and their son Elijah) who are presently in Thailand to Niverville  It now looks like this family could be in Niverville by this summer of 2019.</a:t>
            </a:r>
            <a:endParaRPr lang="en-CA" dirty="0">
              <a:solidFill>
                <a:schemeClr val="bg1"/>
              </a:solidFill>
            </a:endParaRPr>
          </a:p>
        </p:txBody>
      </p:sp>
      <p:pic>
        <p:nvPicPr>
          <p:cNvPr id="11268" name="Picture 4" descr="Image result for open doors niverville committee moon and schrish">
            <a:extLst>
              <a:ext uri="{FF2B5EF4-FFF2-40B4-BE49-F238E27FC236}">
                <a16:creationId xmlns:a16="http://schemas.microsoft.com/office/drawing/2014/main" id="{5A534A6A-383C-4C4B-9F08-EF8F4B1CC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804" y="3589138"/>
            <a:ext cx="3246161" cy="326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6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14551A-687B-4185-94CB-545038028154}"/>
              </a:ext>
            </a:extLst>
          </p:cNvPr>
          <p:cNvSpPr>
            <a:spLocks noGrp="1"/>
          </p:cNvSpPr>
          <p:nvPr>
            <p:ph idx="1"/>
          </p:nvPr>
        </p:nvSpPr>
        <p:spPr>
          <a:xfrm>
            <a:off x="684211" y="92766"/>
            <a:ext cx="10937946" cy="4208302"/>
          </a:xfrm>
        </p:spPr>
        <p:txBody>
          <a:bodyPr>
            <a:normAutofit/>
          </a:bodyPr>
          <a:lstStyle/>
          <a:p>
            <a:pPr marL="0" indent="0">
              <a:buNone/>
            </a:pPr>
            <a:r>
              <a:rPr lang="en-US" sz="2800" dirty="0">
                <a:solidFill>
                  <a:schemeClr val="bg1"/>
                </a:solidFill>
              </a:rPr>
              <a:t>Plans are also in the works to see an inter-congregational and unified effort of the churches in Niverville to work co-operatively with the </a:t>
            </a:r>
            <a:r>
              <a:rPr lang="en-US" sz="2800" b="1" dirty="0">
                <a:solidFill>
                  <a:schemeClr val="bg1"/>
                </a:solidFill>
              </a:rPr>
              <a:t>Lighthouse Mission </a:t>
            </a:r>
            <a:r>
              <a:rPr lang="en-US" sz="2800" dirty="0">
                <a:solidFill>
                  <a:schemeClr val="bg1"/>
                </a:solidFill>
              </a:rPr>
              <a:t>in the core area of Winnipeg in sponsoring and volunteering for </a:t>
            </a:r>
            <a:r>
              <a:rPr lang="en-US" sz="2800" b="1" dirty="0">
                <a:solidFill>
                  <a:schemeClr val="bg1"/>
                </a:solidFill>
              </a:rPr>
              <a:t>Friday evening Chili Nights </a:t>
            </a:r>
            <a:r>
              <a:rPr lang="en-US" sz="2800" dirty="0">
                <a:solidFill>
                  <a:schemeClr val="bg1"/>
                </a:solidFill>
              </a:rPr>
              <a:t>to feed some 250 Street people.  The new Operations Manager of the </a:t>
            </a:r>
            <a:r>
              <a:rPr lang="en-US" sz="2800" b="1" dirty="0">
                <a:solidFill>
                  <a:schemeClr val="bg1"/>
                </a:solidFill>
              </a:rPr>
              <a:t>Lighthouse Mission</a:t>
            </a:r>
            <a:r>
              <a:rPr lang="en-US" sz="2800" dirty="0">
                <a:solidFill>
                  <a:schemeClr val="bg1"/>
                </a:solidFill>
              </a:rPr>
              <a:t>,  Beverly </a:t>
            </a:r>
            <a:r>
              <a:rPr lang="en-US" sz="2800" dirty="0" err="1">
                <a:solidFill>
                  <a:schemeClr val="bg1"/>
                </a:solidFill>
              </a:rPr>
              <a:t>Ajtay</a:t>
            </a:r>
            <a:r>
              <a:rPr lang="en-US" sz="2800" dirty="0">
                <a:solidFill>
                  <a:schemeClr val="bg1"/>
                </a:solidFill>
              </a:rPr>
              <a:t>, will be coming to Niverville to share the vision in late May, 2019, and already, people from at least three churches have expressed an interest in becoming involved with this outreach. </a:t>
            </a:r>
            <a:endParaRPr lang="en-CA" sz="2800" dirty="0">
              <a:solidFill>
                <a:schemeClr val="bg1"/>
              </a:solidFill>
            </a:endParaRPr>
          </a:p>
        </p:txBody>
      </p:sp>
      <p:pic>
        <p:nvPicPr>
          <p:cNvPr id="5" name="Picture 4">
            <a:extLst>
              <a:ext uri="{FF2B5EF4-FFF2-40B4-BE49-F238E27FC236}">
                <a16:creationId xmlns:a16="http://schemas.microsoft.com/office/drawing/2014/main" id="{06980E45-012B-4974-B5D4-48C879EB1A0F}"/>
              </a:ext>
            </a:extLst>
          </p:cNvPr>
          <p:cNvPicPr>
            <a:picLocks noChangeAspect="1"/>
          </p:cNvPicPr>
          <p:nvPr/>
        </p:nvPicPr>
        <p:blipFill>
          <a:blip r:embed="rId2"/>
          <a:stretch>
            <a:fillRect/>
          </a:stretch>
        </p:blipFill>
        <p:spPr>
          <a:xfrm>
            <a:off x="3604590" y="4129974"/>
            <a:ext cx="4096135" cy="2728026"/>
          </a:xfrm>
          <a:prstGeom prst="rect">
            <a:avLst/>
          </a:prstGeom>
        </p:spPr>
      </p:pic>
    </p:spTree>
    <p:extLst>
      <p:ext uri="{BB962C8B-B14F-4D97-AF65-F5344CB8AC3E}">
        <p14:creationId xmlns:p14="http://schemas.microsoft.com/office/powerpoint/2010/main" val="1266506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CF6627-5B47-4407-88D1-90CDB84F9FCF}"/>
              </a:ext>
            </a:extLst>
          </p:cNvPr>
          <p:cNvSpPr>
            <a:spLocks noGrp="1"/>
          </p:cNvSpPr>
          <p:nvPr>
            <p:ph idx="1"/>
          </p:nvPr>
        </p:nvSpPr>
        <p:spPr>
          <a:xfrm>
            <a:off x="684211" y="145775"/>
            <a:ext cx="10823577" cy="3283226"/>
          </a:xfrm>
        </p:spPr>
        <p:txBody>
          <a:bodyPr>
            <a:normAutofit/>
          </a:bodyPr>
          <a:lstStyle/>
          <a:p>
            <a:pPr marL="0" indent="0">
              <a:buNone/>
            </a:pPr>
            <a:r>
              <a:rPr lang="en-US" sz="3200" dirty="0">
                <a:solidFill>
                  <a:schemeClr val="bg1"/>
                </a:solidFill>
              </a:rPr>
              <a:t>And so, in line with its historical connection to </a:t>
            </a:r>
            <a:r>
              <a:rPr lang="en-US" sz="3200" b="1" dirty="0">
                <a:solidFill>
                  <a:schemeClr val="bg1"/>
                </a:solidFill>
              </a:rPr>
              <a:t>grain, </a:t>
            </a:r>
            <a:r>
              <a:rPr lang="en-US" sz="3200" dirty="0">
                <a:solidFill>
                  <a:schemeClr val="bg1"/>
                </a:solidFill>
              </a:rPr>
              <a:t>there is evidence that as more people in Niverville die to selfishness and plant good seeds with the expectation of a harvest, that Niverville will fulfill its destiny to create a sense of home and belonging both inside and outside its borders in a multiplied way.</a:t>
            </a:r>
            <a:endParaRPr lang="en-CA" sz="3200" dirty="0">
              <a:solidFill>
                <a:schemeClr val="bg1"/>
              </a:solidFill>
            </a:endParaRPr>
          </a:p>
        </p:txBody>
      </p:sp>
      <p:pic>
        <p:nvPicPr>
          <p:cNvPr id="5" name="Picture 4">
            <a:extLst>
              <a:ext uri="{FF2B5EF4-FFF2-40B4-BE49-F238E27FC236}">
                <a16:creationId xmlns:a16="http://schemas.microsoft.com/office/drawing/2014/main" id="{660CC80C-F319-42B8-957C-142C87CFAED9}"/>
              </a:ext>
            </a:extLst>
          </p:cNvPr>
          <p:cNvPicPr>
            <a:picLocks noChangeAspect="1"/>
          </p:cNvPicPr>
          <p:nvPr/>
        </p:nvPicPr>
        <p:blipFill>
          <a:blip r:embed="rId2"/>
          <a:stretch>
            <a:fillRect/>
          </a:stretch>
        </p:blipFill>
        <p:spPr>
          <a:xfrm>
            <a:off x="3134384" y="3384316"/>
            <a:ext cx="5095217" cy="3473684"/>
          </a:xfrm>
          <a:prstGeom prst="rect">
            <a:avLst/>
          </a:prstGeom>
        </p:spPr>
      </p:pic>
    </p:spTree>
    <p:extLst>
      <p:ext uri="{BB962C8B-B14F-4D97-AF65-F5344CB8AC3E}">
        <p14:creationId xmlns:p14="http://schemas.microsoft.com/office/powerpoint/2010/main" val="1791433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086F27-52BB-4D9C-A256-C7605B336270}"/>
              </a:ext>
            </a:extLst>
          </p:cNvPr>
          <p:cNvPicPr>
            <a:picLocks noGrp="1" noChangeAspect="1"/>
          </p:cNvPicPr>
          <p:nvPr>
            <p:ph idx="1"/>
          </p:nvPr>
        </p:nvPicPr>
        <p:blipFill>
          <a:blip r:embed="rId2"/>
          <a:stretch>
            <a:fillRect/>
          </a:stretch>
        </p:blipFill>
        <p:spPr>
          <a:xfrm>
            <a:off x="1364079" y="0"/>
            <a:ext cx="9143994" cy="6858000"/>
          </a:xfrm>
        </p:spPr>
      </p:pic>
    </p:spTree>
    <p:extLst>
      <p:ext uri="{BB962C8B-B14F-4D97-AF65-F5344CB8AC3E}">
        <p14:creationId xmlns:p14="http://schemas.microsoft.com/office/powerpoint/2010/main" val="4159614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EC98-0BE9-4732-989C-D95F5487A23F}"/>
              </a:ext>
            </a:extLst>
          </p:cNvPr>
          <p:cNvSpPr>
            <a:spLocks noGrp="1"/>
          </p:cNvSpPr>
          <p:nvPr>
            <p:ph type="title"/>
          </p:nvPr>
        </p:nvSpPr>
        <p:spPr>
          <a:xfrm>
            <a:off x="2655491" y="5836350"/>
            <a:ext cx="4199293" cy="670468"/>
          </a:xfrm>
        </p:spPr>
        <p:txBody>
          <a:bodyPr/>
          <a:lstStyle/>
          <a:p>
            <a:endParaRPr lang="en-CA" dirty="0"/>
          </a:p>
        </p:txBody>
      </p:sp>
      <p:sp>
        <p:nvSpPr>
          <p:cNvPr id="3" name="Content Placeholder 2">
            <a:extLst>
              <a:ext uri="{FF2B5EF4-FFF2-40B4-BE49-F238E27FC236}">
                <a16:creationId xmlns:a16="http://schemas.microsoft.com/office/drawing/2014/main" id="{16C3CC3E-7B5C-4979-B204-E2CB811A9BA1}"/>
              </a:ext>
            </a:extLst>
          </p:cNvPr>
          <p:cNvSpPr>
            <a:spLocks noGrp="1"/>
          </p:cNvSpPr>
          <p:nvPr>
            <p:ph idx="1"/>
          </p:nvPr>
        </p:nvSpPr>
        <p:spPr>
          <a:xfrm>
            <a:off x="569843" y="185530"/>
            <a:ext cx="11065566" cy="4115537"/>
          </a:xfrm>
        </p:spPr>
        <p:txBody>
          <a:bodyPr>
            <a:normAutofit/>
          </a:bodyPr>
          <a:lstStyle/>
          <a:p>
            <a:pPr marL="0" indent="0">
              <a:buNone/>
            </a:pPr>
            <a:r>
              <a:rPr lang="en-US" sz="3600" dirty="0">
                <a:solidFill>
                  <a:schemeClr val="bg1"/>
                </a:solidFill>
              </a:rPr>
              <a:t>Every farmer in this region plants his seed in the ground every spring in faith that the seed will multiply after it is planted, and that it will </a:t>
            </a:r>
            <a:r>
              <a:rPr lang="en-US" sz="3600" i="1" u="sng" dirty="0">
                <a:solidFill>
                  <a:schemeClr val="bg1"/>
                </a:solidFill>
              </a:rPr>
              <a:t>reproduce</a:t>
            </a:r>
            <a:r>
              <a:rPr lang="en-US" sz="3600" dirty="0">
                <a:solidFill>
                  <a:schemeClr val="bg1"/>
                </a:solidFill>
              </a:rPr>
              <a:t> and come to </a:t>
            </a:r>
            <a:r>
              <a:rPr lang="en-US" sz="3600" i="1" u="sng" dirty="0">
                <a:solidFill>
                  <a:schemeClr val="bg1"/>
                </a:solidFill>
              </a:rPr>
              <a:t>maturity</a:t>
            </a:r>
            <a:r>
              <a:rPr lang="en-US" sz="3600" dirty="0">
                <a:solidFill>
                  <a:schemeClr val="bg1"/>
                </a:solidFill>
              </a:rPr>
              <a:t>.  The </a:t>
            </a:r>
            <a:r>
              <a:rPr lang="en-US" sz="3600" i="1" u="sng" dirty="0">
                <a:solidFill>
                  <a:schemeClr val="bg1"/>
                </a:solidFill>
              </a:rPr>
              <a:t>destiny</a:t>
            </a:r>
            <a:r>
              <a:rPr lang="en-US" sz="3600" dirty="0">
                <a:solidFill>
                  <a:schemeClr val="bg1"/>
                </a:solidFill>
              </a:rPr>
              <a:t> of </a:t>
            </a:r>
            <a:r>
              <a:rPr lang="en-US" sz="3600" i="1" u="sng" dirty="0">
                <a:solidFill>
                  <a:schemeClr val="bg1"/>
                </a:solidFill>
              </a:rPr>
              <a:t>seed-time</a:t>
            </a:r>
            <a:r>
              <a:rPr lang="en-US" sz="3600" dirty="0">
                <a:solidFill>
                  <a:schemeClr val="bg1"/>
                </a:solidFill>
              </a:rPr>
              <a:t> is </a:t>
            </a:r>
            <a:r>
              <a:rPr lang="en-US" sz="3600" i="1" u="sng" dirty="0">
                <a:solidFill>
                  <a:schemeClr val="bg1"/>
                </a:solidFill>
              </a:rPr>
              <a:t>harvest</a:t>
            </a:r>
            <a:r>
              <a:rPr lang="en-US" sz="3600" dirty="0">
                <a:solidFill>
                  <a:schemeClr val="bg1"/>
                </a:solidFill>
              </a:rPr>
              <a:t> so that there will be food to feed not only Niverville, but we can export grain to feed the hungry in other regions and nations.</a:t>
            </a:r>
            <a:endParaRPr lang="en-CA" sz="3600" dirty="0">
              <a:solidFill>
                <a:schemeClr val="bg1"/>
              </a:solidFill>
            </a:endParaRPr>
          </a:p>
        </p:txBody>
      </p:sp>
      <p:pic>
        <p:nvPicPr>
          <p:cNvPr id="5" name="Picture 4">
            <a:extLst>
              <a:ext uri="{FF2B5EF4-FFF2-40B4-BE49-F238E27FC236}">
                <a16:creationId xmlns:a16="http://schemas.microsoft.com/office/drawing/2014/main" id="{6D8D1E2F-3637-42C0-AA5D-9D92B3EC048B}"/>
              </a:ext>
            </a:extLst>
          </p:cNvPr>
          <p:cNvPicPr>
            <a:picLocks noChangeAspect="1"/>
          </p:cNvPicPr>
          <p:nvPr/>
        </p:nvPicPr>
        <p:blipFill>
          <a:blip r:embed="rId2"/>
          <a:stretch>
            <a:fillRect/>
          </a:stretch>
        </p:blipFill>
        <p:spPr>
          <a:xfrm>
            <a:off x="8083824" y="4174436"/>
            <a:ext cx="1792457" cy="2683564"/>
          </a:xfrm>
          <a:prstGeom prst="rect">
            <a:avLst/>
          </a:prstGeom>
        </p:spPr>
      </p:pic>
      <p:pic>
        <p:nvPicPr>
          <p:cNvPr id="1026" name="Picture 2" descr="Image result for john 12:24">
            <a:extLst>
              <a:ext uri="{FF2B5EF4-FFF2-40B4-BE49-F238E27FC236}">
                <a16:creationId xmlns:a16="http://schemas.microsoft.com/office/drawing/2014/main" id="{2F2901B0-A41D-47C8-A4E7-A07FE2519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944" y="4189514"/>
            <a:ext cx="4275136" cy="266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28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561148-77F7-447D-88DB-37F9BF75E21F}"/>
              </a:ext>
            </a:extLst>
          </p:cNvPr>
          <p:cNvPicPr>
            <a:picLocks noGrp="1" noChangeAspect="1"/>
          </p:cNvPicPr>
          <p:nvPr>
            <p:ph idx="1"/>
          </p:nvPr>
        </p:nvPicPr>
        <p:blipFill>
          <a:blip r:embed="rId2"/>
          <a:stretch>
            <a:fillRect/>
          </a:stretch>
        </p:blipFill>
        <p:spPr>
          <a:xfrm>
            <a:off x="143791" y="0"/>
            <a:ext cx="11904417" cy="6858000"/>
          </a:xfrm>
        </p:spPr>
      </p:pic>
    </p:spTree>
    <p:extLst>
      <p:ext uri="{BB962C8B-B14F-4D97-AF65-F5344CB8AC3E}">
        <p14:creationId xmlns:p14="http://schemas.microsoft.com/office/powerpoint/2010/main" val="3821658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641D3-5F5C-4A33-AC01-8909A5901988}"/>
              </a:ext>
            </a:extLst>
          </p:cNvPr>
          <p:cNvSpPr>
            <a:spLocks noGrp="1"/>
          </p:cNvSpPr>
          <p:nvPr>
            <p:ph idx="1"/>
          </p:nvPr>
        </p:nvSpPr>
        <p:spPr>
          <a:xfrm>
            <a:off x="238539" y="0"/>
            <a:ext cx="11701670" cy="1974574"/>
          </a:xfrm>
        </p:spPr>
        <p:txBody>
          <a:bodyPr>
            <a:normAutofit/>
          </a:bodyPr>
          <a:lstStyle/>
          <a:p>
            <a:pPr marL="0" indent="0">
              <a:buNone/>
            </a:pPr>
            <a:r>
              <a:rPr lang="en-US" sz="2800" dirty="0">
                <a:solidFill>
                  <a:schemeClr val="bg1"/>
                </a:solidFill>
              </a:rPr>
              <a:t>Together, we can make a difference!  In this year of 2019, Niverville will be celebrating 50 years since it became an incorporated community, separate from the </a:t>
            </a:r>
            <a:r>
              <a:rPr lang="en-US" sz="2800" b="1" dirty="0">
                <a:solidFill>
                  <a:schemeClr val="bg1"/>
                </a:solidFill>
              </a:rPr>
              <a:t>Rural Municipality of Hanover</a:t>
            </a:r>
            <a:r>
              <a:rPr lang="en-US" sz="2800" dirty="0">
                <a:solidFill>
                  <a:schemeClr val="bg1"/>
                </a:solidFill>
              </a:rPr>
              <a:t>.</a:t>
            </a:r>
            <a:endParaRPr lang="en-CA" sz="2800" dirty="0">
              <a:solidFill>
                <a:schemeClr val="bg1"/>
              </a:solidFill>
            </a:endParaRPr>
          </a:p>
        </p:txBody>
      </p:sp>
      <p:pic>
        <p:nvPicPr>
          <p:cNvPr id="5" name="Picture 4">
            <a:extLst>
              <a:ext uri="{FF2B5EF4-FFF2-40B4-BE49-F238E27FC236}">
                <a16:creationId xmlns:a16="http://schemas.microsoft.com/office/drawing/2014/main" id="{B4872391-ADAB-42B9-968C-CBA0A83148EF}"/>
              </a:ext>
            </a:extLst>
          </p:cNvPr>
          <p:cNvPicPr>
            <a:picLocks noChangeAspect="1"/>
          </p:cNvPicPr>
          <p:nvPr/>
        </p:nvPicPr>
        <p:blipFill>
          <a:blip r:embed="rId2"/>
          <a:stretch>
            <a:fillRect/>
          </a:stretch>
        </p:blipFill>
        <p:spPr>
          <a:xfrm>
            <a:off x="3458817" y="1808921"/>
            <a:ext cx="5049079" cy="5049079"/>
          </a:xfrm>
          <a:prstGeom prst="rect">
            <a:avLst/>
          </a:prstGeom>
        </p:spPr>
      </p:pic>
    </p:spTree>
    <p:extLst>
      <p:ext uri="{BB962C8B-B14F-4D97-AF65-F5344CB8AC3E}">
        <p14:creationId xmlns:p14="http://schemas.microsoft.com/office/powerpoint/2010/main" val="2692512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5F0DC-AFD4-4CA2-BC13-2D3E9C42CAAE}"/>
              </a:ext>
            </a:extLst>
          </p:cNvPr>
          <p:cNvSpPr>
            <a:spLocks noGrp="1"/>
          </p:cNvSpPr>
          <p:nvPr>
            <p:ph idx="1"/>
          </p:nvPr>
        </p:nvSpPr>
        <p:spPr>
          <a:xfrm>
            <a:off x="424071" y="119270"/>
            <a:ext cx="11423372" cy="4041912"/>
          </a:xfrm>
        </p:spPr>
        <p:txBody>
          <a:bodyPr>
            <a:normAutofit lnSpcReduction="10000"/>
          </a:bodyPr>
          <a:lstStyle/>
          <a:p>
            <a:pPr marL="0" indent="0">
              <a:buNone/>
            </a:pPr>
            <a:r>
              <a:rPr lang="en-US" sz="2800" dirty="0">
                <a:solidFill>
                  <a:schemeClr val="bg1"/>
                </a:solidFill>
              </a:rPr>
              <a:t>On Sunday, September 8, 2019, the congregations of the </a:t>
            </a:r>
            <a:r>
              <a:rPr lang="en-US" sz="2800" b="1" dirty="0">
                <a:solidFill>
                  <a:schemeClr val="bg1"/>
                </a:solidFill>
              </a:rPr>
              <a:t>Church of Niverville </a:t>
            </a:r>
            <a:r>
              <a:rPr lang="en-US" sz="2800" dirty="0">
                <a:solidFill>
                  <a:schemeClr val="bg1"/>
                </a:solidFill>
              </a:rPr>
              <a:t>will be holding a joint community service in conjunction with the </a:t>
            </a:r>
            <a:r>
              <a:rPr lang="en-US" sz="2800" b="1" dirty="0">
                <a:solidFill>
                  <a:schemeClr val="bg1"/>
                </a:solidFill>
              </a:rPr>
              <a:t>Town of Niverville’s celebration of its 50</a:t>
            </a:r>
            <a:r>
              <a:rPr lang="en-US" sz="2800" b="1" baseline="30000" dirty="0">
                <a:solidFill>
                  <a:schemeClr val="bg1"/>
                </a:solidFill>
              </a:rPr>
              <a:t>th</a:t>
            </a:r>
            <a:r>
              <a:rPr lang="en-US" sz="2800" b="1" dirty="0">
                <a:solidFill>
                  <a:schemeClr val="bg1"/>
                </a:solidFill>
              </a:rPr>
              <a:t> Anniversary.</a:t>
            </a:r>
            <a:r>
              <a:rPr lang="en-US" sz="2800" dirty="0">
                <a:solidFill>
                  <a:schemeClr val="bg1"/>
                </a:solidFill>
              </a:rPr>
              <a:t>  The service will be held at the </a:t>
            </a:r>
            <a:r>
              <a:rPr lang="en-US" sz="2800" b="1" dirty="0" err="1">
                <a:solidFill>
                  <a:schemeClr val="bg1"/>
                </a:solidFill>
              </a:rPr>
              <a:t>Hespeler</a:t>
            </a:r>
            <a:r>
              <a:rPr lang="en-US" sz="2800" b="1" dirty="0">
                <a:solidFill>
                  <a:schemeClr val="bg1"/>
                </a:solidFill>
              </a:rPr>
              <a:t> Park,</a:t>
            </a:r>
            <a:r>
              <a:rPr lang="en-US" sz="2800" dirty="0">
                <a:solidFill>
                  <a:schemeClr val="bg1"/>
                </a:solidFill>
              </a:rPr>
              <a:t> the very park named after William </a:t>
            </a:r>
            <a:r>
              <a:rPr lang="en-US" sz="2800" dirty="0" err="1">
                <a:solidFill>
                  <a:schemeClr val="bg1"/>
                </a:solidFill>
              </a:rPr>
              <a:t>Hespeler</a:t>
            </a:r>
            <a:r>
              <a:rPr lang="en-US" sz="2800" dirty="0">
                <a:solidFill>
                  <a:schemeClr val="bg1"/>
                </a:solidFill>
              </a:rPr>
              <a:t> who financed and built the first circular grain elevator in Western Canada in this community 140 years ago!  As the plaque on the stone in front of the sign states, </a:t>
            </a:r>
            <a:r>
              <a:rPr lang="en-US" sz="2800" i="1" dirty="0">
                <a:solidFill>
                  <a:schemeClr val="bg1"/>
                </a:solidFill>
              </a:rPr>
              <a:t>“The character, prosperity and development of the Southeast, including the Town of Niverville, takes its inspiration from these courageous, hardworking people of faith.”</a:t>
            </a:r>
            <a:endParaRPr lang="en-CA" sz="2800" i="1" dirty="0">
              <a:solidFill>
                <a:schemeClr val="bg1"/>
              </a:solidFill>
            </a:endParaRPr>
          </a:p>
        </p:txBody>
      </p:sp>
      <p:pic>
        <p:nvPicPr>
          <p:cNvPr id="5" name="Picture 4">
            <a:extLst>
              <a:ext uri="{FF2B5EF4-FFF2-40B4-BE49-F238E27FC236}">
                <a16:creationId xmlns:a16="http://schemas.microsoft.com/office/drawing/2014/main" id="{B6784F2F-F6C9-4FAF-B5B6-108EC264A39F}"/>
              </a:ext>
            </a:extLst>
          </p:cNvPr>
          <p:cNvPicPr>
            <a:picLocks noChangeAspect="1"/>
          </p:cNvPicPr>
          <p:nvPr/>
        </p:nvPicPr>
        <p:blipFill>
          <a:blip r:embed="rId2"/>
          <a:stretch>
            <a:fillRect/>
          </a:stretch>
        </p:blipFill>
        <p:spPr>
          <a:xfrm>
            <a:off x="1637047" y="4094240"/>
            <a:ext cx="4458953" cy="2763759"/>
          </a:xfrm>
          <a:prstGeom prst="rect">
            <a:avLst/>
          </a:prstGeom>
        </p:spPr>
      </p:pic>
      <p:pic>
        <p:nvPicPr>
          <p:cNvPr id="7" name="Picture 6">
            <a:extLst>
              <a:ext uri="{FF2B5EF4-FFF2-40B4-BE49-F238E27FC236}">
                <a16:creationId xmlns:a16="http://schemas.microsoft.com/office/drawing/2014/main" id="{E04B6B67-D353-4632-A2C9-71FB0AF81177}"/>
              </a:ext>
            </a:extLst>
          </p:cNvPr>
          <p:cNvPicPr>
            <a:picLocks noChangeAspect="1"/>
          </p:cNvPicPr>
          <p:nvPr/>
        </p:nvPicPr>
        <p:blipFill>
          <a:blip r:embed="rId3"/>
          <a:stretch>
            <a:fillRect/>
          </a:stretch>
        </p:blipFill>
        <p:spPr>
          <a:xfrm>
            <a:off x="6889814" y="4094240"/>
            <a:ext cx="3567121" cy="2763760"/>
          </a:xfrm>
          <a:prstGeom prst="rect">
            <a:avLst/>
          </a:prstGeom>
        </p:spPr>
      </p:pic>
    </p:spTree>
    <p:extLst>
      <p:ext uri="{BB962C8B-B14F-4D97-AF65-F5344CB8AC3E}">
        <p14:creationId xmlns:p14="http://schemas.microsoft.com/office/powerpoint/2010/main" val="3363409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FB6F432-1346-4D81-BFE4-93572DF0D0F5}"/>
              </a:ext>
            </a:extLst>
          </p:cNvPr>
          <p:cNvPicPr>
            <a:picLocks noGrp="1" noChangeAspect="1"/>
          </p:cNvPicPr>
          <p:nvPr>
            <p:ph idx="1"/>
          </p:nvPr>
        </p:nvPicPr>
        <p:blipFill>
          <a:blip r:embed="rId2"/>
          <a:stretch>
            <a:fillRect/>
          </a:stretch>
        </p:blipFill>
        <p:spPr>
          <a:xfrm>
            <a:off x="0" y="0"/>
            <a:ext cx="7672312" cy="6846958"/>
          </a:xfrm>
        </p:spPr>
      </p:pic>
      <p:pic>
        <p:nvPicPr>
          <p:cNvPr id="11" name="Picture 10">
            <a:extLst>
              <a:ext uri="{FF2B5EF4-FFF2-40B4-BE49-F238E27FC236}">
                <a16:creationId xmlns:a16="http://schemas.microsoft.com/office/drawing/2014/main" id="{744208E7-4AB5-41AF-8C9D-6001A8DACA37}"/>
              </a:ext>
            </a:extLst>
          </p:cNvPr>
          <p:cNvPicPr>
            <a:picLocks noChangeAspect="1"/>
          </p:cNvPicPr>
          <p:nvPr/>
        </p:nvPicPr>
        <p:blipFill>
          <a:blip r:embed="rId3"/>
          <a:stretch>
            <a:fillRect/>
          </a:stretch>
        </p:blipFill>
        <p:spPr>
          <a:xfrm>
            <a:off x="7618650" y="11042"/>
            <a:ext cx="4573350" cy="6846958"/>
          </a:xfrm>
          <a:prstGeom prst="rect">
            <a:avLst/>
          </a:prstGeom>
        </p:spPr>
      </p:pic>
    </p:spTree>
    <p:extLst>
      <p:ext uri="{BB962C8B-B14F-4D97-AF65-F5344CB8AC3E}">
        <p14:creationId xmlns:p14="http://schemas.microsoft.com/office/powerpoint/2010/main" val="4039363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4D38-ED0E-4E47-B6E5-CABE8C888CC6}"/>
              </a:ext>
            </a:extLst>
          </p:cNvPr>
          <p:cNvSpPr>
            <a:spLocks noGrp="1"/>
          </p:cNvSpPr>
          <p:nvPr>
            <p:ph type="title"/>
          </p:nvPr>
        </p:nvSpPr>
        <p:spPr>
          <a:xfrm>
            <a:off x="2947795" y="5024989"/>
            <a:ext cx="8375831" cy="2938432"/>
          </a:xfrm>
        </p:spPr>
        <p:txBody>
          <a:bodyPr/>
          <a:lstStyle/>
          <a:p>
            <a:endParaRPr lang="en-CA" dirty="0"/>
          </a:p>
        </p:txBody>
      </p:sp>
      <p:sp>
        <p:nvSpPr>
          <p:cNvPr id="3" name="Content Placeholder 2">
            <a:extLst>
              <a:ext uri="{FF2B5EF4-FFF2-40B4-BE49-F238E27FC236}">
                <a16:creationId xmlns:a16="http://schemas.microsoft.com/office/drawing/2014/main" id="{4FDF9B29-1BAE-41DD-999C-584F8BE74DC5}"/>
              </a:ext>
            </a:extLst>
          </p:cNvPr>
          <p:cNvSpPr>
            <a:spLocks noGrp="1"/>
          </p:cNvSpPr>
          <p:nvPr>
            <p:ph idx="1"/>
          </p:nvPr>
        </p:nvSpPr>
        <p:spPr>
          <a:xfrm>
            <a:off x="318053" y="1"/>
            <a:ext cx="11502886" cy="3207026"/>
          </a:xfrm>
        </p:spPr>
        <p:txBody>
          <a:bodyPr>
            <a:normAutofit/>
          </a:bodyPr>
          <a:lstStyle/>
          <a:p>
            <a:pPr marL="0" indent="0">
              <a:buNone/>
            </a:pPr>
            <a:r>
              <a:rPr lang="en-US" sz="3600" dirty="0">
                <a:solidFill>
                  <a:schemeClr val="bg1"/>
                </a:solidFill>
              </a:rPr>
              <a:t>Niverville—a town with a </a:t>
            </a:r>
            <a:r>
              <a:rPr lang="en-US" sz="3600" i="1" u="sng" dirty="0">
                <a:solidFill>
                  <a:schemeClr val="bg1"/>
                </a:solidFill>
              </a:rPr>
              <a:t>history</a:t>
            </a:r>
            <a:r>
              <a:rPr lang="en-US" sz="3600" dirty="0">
                <a:solidFill>
                  <a:schemeClr val="bg1"/>
                </a:solidFill>
              </a:rPr>
              <a:t>, and a town with a </a:t>
            </a:r>
            <a:r>
              <a:rPr lang="en-US" sz="3600" i="1" u="sng" dirty="0">
                <a:solidFill>
                  <a:schemeClr val="bg1"/>
                </a:solidFill>
              </a:rPr>
              <a:t>destiny</a:t>
            </a:r>
            <a:r>
              <a:rPr lang="en-US" sz="3600" dirty="0">
                <a:solidFill>
                  <a:schemeClr val="bg1"/>
                </a:solidFill>
              </a:rPr>
              <a:t>, a place where people can </a:t>
            </a:r>
            <a:r>
              <a:rPr lang="en-US" sz="3600" i="1" u="sng" dirty="0">
                <a:solidFill>
                  <a:schemeClr val="bg1"/>
                </a:solidFill>
              </a:rPr>
              <a:t>belong</a:t>
            </a:r>
            <a:r>
              <a:rPr lang="en-US" sz="3600" dirty="0">
                <a:solidFill>
                  <a:schemeClr val="bg1"/>
                </a:solidFill>
              </a:rPr>
              <a:t> and feel at home.  Regardless of whether we </a:t>
            </a:r>
            <a:r>
              <a:rPr lang="en-US" sz="3600" i="1" u="sng" dirty="0">
                <a:solidFill>
                  <a:schemeClr val="bg1"/>
                </a:solidFill>
              </a:rPr>
              <a:t>believe</a:t>
            </a:r>
            <a:r>
              <a:rPr lang="en-US" sz="3600" dirty="0">
                <a:solidFill>
                  <a:schemeClr val="bg1"/>
                </a:solidFill>
              </a:rPr>
              <a:t> exactly the same, we still </a:t>
            </a:r>
            <a:r>
              <a:rPr lang="en-US" sz="3600" i="1" u="sng" dirty="0">
                <a:solidFill>
                  <a:schemeClr val="bg1"/>
                </a:solidFill>
              </a:rPr>
              <a:t>belong</a:t>
            </a:r>
            <a:r>
              <a:rPr lang="en-US" sz="3600" dirty="0">
                <a:solidFill>
                  <a:schemeClr val="bg1"/>
                </a:solidFill>
              </a:rPr>
              <a:t> in the family, and are </a:t>
            </a:r>
            <a:r>
              <a:rPr lang="en-US" sz="3600" i="1" u="sng" dirty="0">
                <a:solidFill>
                  <a:schemeClr val="bg1"/>
                </a:solidFill>
              </a:rPr>
              <a:t>destined</a:t>
            </a:r>
            <a:r>
              <a:rPr lang="en-US" sz="3600" dirty="0">
                <a:solidFill>
                  <a:schemeClr val="bg1"/>
                </a:solidFill>
              </a:rPr>
              <a:t> to </a:t>
            </a:r>
            <a:r>
              <a:rPr lang="en-US" sz="3600" i="1" u="sng" dirty="0">
                <a:solidFill>
                  <a:schemeClr val="bg1"/>
                </a:solidFill>
              </a:rPr>
              <a:t>mature</a:t>
            </a:r>
            <a:r>
              <a:rPr lang="en-US" sz="3600" i="1" dirty="0">
                <a:solidFill>
                  <a:schemeClr val="bg1"/>
                </a:solidFill>
              </a:rPr>
              <a:t>!</a:t>
            </a:r>
            <a:r>
              <a:rPr lang="en-US" sz="3600" dirty="0">
                <a:solidFill>
                  <a:schemeClr val="bg1"/>
                </a:solidFill>
              </a:rPr>
              <a:t> </a:t>
            </a:r>
            <a:endParaRPr lang="en-CA" sz="3600" dirty="0">
              <a:solidFill>
                <a:schemeClr val="bg1"/>
              </a:solidFill>
            </a:endParaRPr>
          </a:p>
        </p:txBody>
      </p:sp>
      <p:pic>
        <p:nvPicPr>
          <p:cNvPr id="7" name="Picture 6">
            <a:extLst>
              <a:ext uri="{FF2B5EF4-FFF2-40B4-BE49-F238E27FC236}">
                <a16:creationId xmlns:a16="http://schemas.microsoft.com/office/drawing/2014/main" id="{9428D194-A827-46A1-9E28-4E6450D3444A}"/>
              </a:ext>
            </a:extLst>
          </p:cNvPr>
          <p:cNvPicPr>
            <a:picLocks noChangeAspect="1"/>
          </p:cNvPicPr>
          <p:nvPr/>
        </p:nvPicPr>
        <p:blipFill>
          <a:blip r:embed="rId2"/>
          <a:stretch>
            <a:fillRect/>
          </a:stretch>
        </p:blipFill>
        <p:spPr>
          <a:xfrm>
            <a:off x="1086671" y="3207028"/>
            <a:ext cx="3357874" cy="3650972"/>
          </a:xfrm>
          <a:prstGeom prst="rect">
            <a:avLst/>
          </a:prstGeom>
        </p:spPr>
      </p:pic>
      <p:pic>
        <p:nvPicPr>
          <p:cNvPr id="2050" name="Picture 2" descr="Image result for belonging">
            <a:extLst>
              <a:ext uri="{FF2B5EF4-FFF2-40B4-BE49-F238E27FC236}">
                <a16:creationId xmlns:a16="http://schemas.microsoft.com/office/drawing/2014/main" id="{946254F7-EC7D-497B-A831-468A27442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497" y="3207025"/>
            <a:ext cx="6196832" cy="3650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335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BE3486-0629-45DA-A9BE-C0DDA51AB6FE}"/>
              </a:ext>
            </a:extLst>
          </p:cNvPr>
          <p:cNvSpPr>
            <a:spLocks noGrp="1"/>
          </p:cNvSpPr>
          <p:nvPr>
            <p:ph idx="1"/>
          </p:nvPr>
        </p:nvSpPr>
        <p:spPr>
          <a:xfrm>
            <a:off x="265043" y="92766"/>
            <a:ext cx="11688417" cy="2849217"/>
          </a:xfrm>
        </p:spPr>
        <p:txBody>
          <a:bodyPr>
            <a:normAutofit/>
          </a:bodyPr>
          <a:lstStyle/>
          <a:p>
            <a:pPr marL="0" indent="0">
              <a:buNone/>
            </a:pPr>
            <a:r>
              <a:rPr lang="en-US" sz="2800" dirty="0">
                <a:solidFill>
                  <a:schemeClr val="bg1"/>
                </a:solidFill>
              </a:rPr>
              <a:t>Today, one of Niverville’s best-known parks is named after William </a:t>
            </a:r>
            <a:r>
              <a:rPr lang="en-US" sz="2800" dirty="0" err="1">
                <a:solidFill>
                  <a:schemeClr val="bg1"/>
                </a:solidFill>
              </a:rPr>
              <a:t>Hespeler</a:t>
            </a:r>
            <a:r>
              <a:rPr lang="en-US" sz="2800" dirty="0">
                <a:solidFill>
                  <a:schemeClr val="bg1"/>
                </a:solidFill>
              </a:rPr>
              <a:t>, who was hired by the </a:t>
            </a:r>
            <a:r>
              <a:rPr lang="en-US" sz="2800" i="1" dirty="0">
                <a:solidFill>
                  <a:schemeClr val="bg1"/>
                </a:solidFill>
              </a:rPr>
              <a:t>Government of Canada </a:t>
            </a:r>
            <a:r>
              <a:rPr lang="en-US" sz="2800" dirty="0">
                <a:solidFill>
                  <a:schemeClr val="bg1"/>
                </a:solidFill>
              </a:rPr>
              <a:t>as an immigration agent in 1871.  The Canadian authorities sent him to Russia in order to persuade persecuted Mennonites to emigrate from Russia to Canada instead of to the United States as they had previously planned.</a:t>
            </a:r>
            <a:endParaRPr lang="en-CA" sz="2800" dirty="0">
              <a:solidFill>
                <a:schemeClr val="bg1"/>
              </a:solidFill>
            </a:endParaRPr>
          </a:p>
        </p:txBody>
      </p:sp>
      <p:pic>
        <p:nvPicPr>
          <p:cNvPr id="5" name="Picture 4">
            <a:extLst>
              <a:ext uri="{FF2B5EF4-FFF2-40B4-BE49-F238E27FC236}">
                <a16:creationId xmlns:a16="http://schemas.microsoft.com/office/drawing/2014/main" id="{04C51AED-7ED9-45FA-A7E6-8082BC231B28}"/>
              </a:ext>
            </a:extLst>
          </p:cNvPr>
          <p:cNvPicPr>
            <a:picLocks noChangeAspect="1"/>
          </p:cNvPicPr>
          <p:nvPr/>
        </p:nvPicPr>
        <p:blipFill>
          <a:blip r:embed="rId2"/>
          <a:stretch>
            <a:fillRect/>
          </a:stretch>
        </p:blipFill>
        <p:spPr>
          <a:xfrm>
            <a:off x="2985533" y="2808441"/>
            <a:ext cx="6533418" cy="4049559"/>
          </a:xfrm>
          <a:prstGeom prst="rect">
            <a:avLst/>
          </a:prstGeom>
        </p:spPr>
      </p:pic>
    </p:spTree>
    <p:extLst>
      <p:ext uri="{BB962C8B-B14F-4D97-AF65-F5344CB8AC3E}">
        <p14:creationId xmlns:p14="http://schemas.microsoft.com/office/powerpoint/2010/main" val="75316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868EE-622F-4C55-9116-C45F28143863}"/>
              </a:ext>
            </a:extLst>
          </p:cNvPr>
          <p:cNvSpPr>
            <a:spLocks noGrp="1"/>
          </p:cNvSpPr>
          <p:nvPr>
            <p:ph idx="1"/>
          </p:nvPr>
        </p:nvSpPr>
        <p:spPr>
          <a:xfrm>
            <a:off x="450574" y="238539"/>
            <a:ext cx="11145078" cy="2915478"/>
          </a:xfrm>
        </p:spPr>
        <p:txBody>
          <a:bodyPr>
            <a:normAutofit fontScale="92500" lnSpcReduction="20000"/>
          </a:bodyPr>
          <a:lstStyle/>
          <a:p>
            <a:pPr marL="0" indent="0">
              <a:buNone/>
            </a:pPr>
            <a:r>
              <a:rPr lang="en-US" sz="3600" dirty="0">
                <a:solidFill>
                  <a:schemeClr val="bg1"/>
                </a:solidFill>
              </a:rPr>
              <a:t>The large rock boulder in front of the </a:t>
            </a:r>
            <a:r>
              <a:rPr lang="en-US" sz="3600" i="1" dirty="0">
                <a:solidFill>
                  <a:schemeClr val="bg1"/>
                </a:solidFill>
              </a:rPr>
              <a:t>“</a:t>
            </a:r>
            <a:r>
              <a:rPr lang="en-US" sz="3600" i="1" dirty="0" err="1">
                <a:solidFill>
                  <a:schemeClr val="bg1"/>
                </a:solidFill>
              </a:rPr>
              <a:t>Hespeler</a:t>
            </a:r>
            <a:r>
              <a:rPr lang="en-US" sz="3600" i="1" dirty="0">
                <a:solidFill>
                  <a:schemeClr val="bg1"/>
                </a:solidFill>
              </a:rPr>
              <a:t> Park”</a:t>
            </a:r>
            <a:r>
              <a:rPr lang="en-US" sz="3600" dirty="0">
                <a:solidFill>
                  <a:schemeClr val="bg1"/>
                </a:solidFill>
              </a:rPr>
              <a:t> sign reads, </a:t>
            </a:r>
            <a:r>
              <a:rPr lang="en-US" sz="3600" b="1" dirty="0">
                <a:solidFill>
                  <a:schemeClr val="bg1"/>
                </a:solidFill>
              </a:rPr>
              <a:t>“This Stone Stands…</a:t>
            </a:r>
            <a:r>
              <a:rPr lang="en-US" sz="3600" i="1" dirty="0">
                <a:solidFill>
                  <a:schemeClr val="bg1"/>
                </a:solidFill>
              </a:rPr>
              <a:t>as a memorial to the thousands of Mennonite settlers who helped pioneer this region during the 1870’s.  The character, prosperity and development of the Southeast, including the Town of Niverville, takes its inspiration from these courageous, hardworking people of faith.”</a:t>
            </a:r>
            <a:endParaRPr lang="en-CA" sz="3600" i="1" dirty="0">
              <a:solidFill>
                <a:schemeClr val="bg1"/>
              </a:solidFill>
            </a:endParaRPr>
          </a:p>
        </p:txBody>
      </p:sp>
      <p:pic>
        <p:nvPicPr>
          <p:cNvPr id="5" name="Picture 4">
            <a:extLst>
              <a:ext uri="{FF2B5EF4-FFF2-40B4-BE49-F238E27FC236}">
                <a16:creationId xmlns:a16="http://schemas.microsoft.com/office/drawing/2014/main" id="{8DC4B1CD-323E-4250-8086-7E1D74BD1293}"/>
              </a:ext>
            </a:extLst>
          </p:cNvPr>
          <p:cNvPicPr>
            <a:picLocks noChangeAspect="1"/>
          </p:cNvPicPr>
          <p:nvPr/>
        </p:nvPicPr>
        <p:blipFill>
          <a:blip r:embed="rId2"/>
          <a:stretch>
            <a:fillRect/>
          </a:stretch>
        </p:blipFill>
        <p:spPr>
          <a:xfrm>
            <a:off x="2965588" y="3147392"/>
            <a:ext cx="4789193" cy="3710608"/>
          </a:xfrm>
          <a:prstGeom prst="rect">
            <a:avLst/>
          </a:prstGeom>
        </p:spPr>
      </p:pic>
    </p:spTree>
    <p:extLst>
      <p:ext uri="{BB962C8B-B14F-4D97-AF65-F5344CB8AC3E}">
        <p14:creationId xmlns:p14="http://schemas.microsoft.com/office/powerpoint/2010/main" val="170526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5B21-1ED8-41D2-8E19-95733203D2F1}"/>
              </a:ext>
            </a:extLst>
          </p:cNvPr>
          <p:cNvSpPr>
            <a:spLocks noGrp="1"/>
          </p:cNvSpPr>
          <p:nvPr>
            <p:ph type="title"/>
          </p:nvPr>
        </p:nvSpPr>
        <p:spPr>
          <a:xfrm>
            <a:off x="684211" y="2743200"/>
            <a:ext cx="10990953" cy="3909390"/>
          </a:xfrm>
        </p:spPr>
        <p:txBody>
          <a:bodyPr/>
          <a:lstStyle/>
          <a:p>
            <a:r>
              <a:rPr lang="en-US" dirty="0"/>
              <a:t>.  </a:t>
            </a:r>
            <a:endParaRPr lang="en-CA" dirty="0"/>
          </a:p>
        </p:txBody>
      </p:sp>
      <p:sp>
        <p:nvSpPr>
          <p:cNvPr id="3" name="Content Placeholder 2">
            <a:extLst>
              <a:ext uri="{FF2B5EF4-FFF2-40B4-BE49-F238E27FC236}">
                <a16:creationId xmlns:a16="http://schemas.microsoft.com/office/drawing/2014/main" id="{4E619E40-DC4D-458A-ABF5-A02C00A3B214}"/>
              </a:ext>
            </a:extLst>
          </p:cNvPr>
          <p:cNvSpPr>
            <a:spLocks noGrp="1"/>
          </p:cNvSpPr>
          <p:nvPr>
            <p:ph idx="1"/>
          </p:nvPr>
        </p:nvSpPr>
        <p:spPr>
          <a:xfrm>
            <a:off x="516836" y="304800"/>
            <a:ext cx="11516138" cy="2566987"/>
          </a:xfrm>
        </p:spPr>
        <p:txBody>
          <a:bodyPr>
            <a:noAutofit/>
          </a:bodyPr>
          <a:lstStyle/>
          <a:p>
            <a:pPr marL="0" indent="0">
              <a:buNone/>
            </a:pPr>
            <a:r>
              <a:rPr lang="en-US" sz="3200" dirty="0">
                <a:solidFill>
                  <a:schemeClr val="bg1"/>
                </a:solidFill>
              </a:rPr>
              <a:t>In 1879, William </a:t>
            </a:r>
            <a:r>
              <a:rPr lang="en-US" sz="3200" dirty="0" err="1">
                <a:solidFill>
                  <a:schemeClr val="bg1"/>
                </a:solidFill>
              </a:rPr>
              <a:t>Hespeler</a:t>
            </a:r>
            <a:r>
              <a:rPr lang="en-US" sz="3200" dirty="0">
                <a:solidFill>
                  <a:schemeClr val="bg1"/>
                </a:solidFill>
              </a:rPr>
              <a:t> financed and built a circular wooden grain elevator with a capacity of 25,000 bushels in Niverville, Manitoba.  This was the first circular grain elevator built in Western Canada.  The construction foreman and head carpenter was John </a:t>
            </a:r>
            <a:r>
              <a:rPr lang="en-US" sz="3200" dirty="0" err="1">
                <a:solidFill>
                  <a:schemeClr val="bg1"/>
                </a:solidFill>
              </a:rPr>
              <a:t>Wittick</a:t>
            </a:r>
            <a:r>
              <a:rPr lang="en-US" sz="3200" dirty="0">
                <a:solidFill>
                  <a:schemeClr val="bg1"/>
                </a:solidFill>
              </a:rPr>
              <a:t> who also became the grain buyer for the elevator.</a:t>
            </a:r>
            <a:endParaRPr lang="en-CA" sz="3200" dirty="0">
              <a:solidFill>
                <a:schemeClr val="bg1"/>
              </a:solidFill>
            </a:endParaRPr>
          </a:p>
        </p:txBody>
      </p:sp>
      <p:pic>
        <p:nvPicPr>
          <p:cNvPr id="5" name="Picture 4">
            <a:extLst>
              <a:ext uri="{FF2B5EF4-FFF2-40B4-BE49-F238E27FC236}">
                <a16:creationId xmlns:a16="http://schemas.microsoft.com/office/drawing/2014/main" id="{58B80E9C-E29D-4A36-9209-6F8E1FF57A80}"/>
              </a:ext>
            </a:extLst>
          </p:cNvPr>
          <p:cNvPicPr>
            <a:picLocks noChangeAspect="1"/>
          </p:cNvPicPr>
          <p:nvPr/>
        </p:nvPicPr>
        <p:blipFill>
          <a:blip r:embed="rId2"/>
          <a:stretch>
            <a:fillRect/>
          </a:stretch>
        </p:blipFill>
        <p:spPr>
          <a:xfrm>
            <a:off x="3047173" y="3074504"/>
            <a:ext cx="5492068" cy="3677478"/>
          </a:xfrm>
          <a:prstGeom prst="rect">
            <a:avLst/>
          </a:prstGeom>
        </p:spPr>
      </p:pic>
    </p:spTree>
    <p:extLst>
      <p:ext uri="{BB962C8B-B14F-4D97-AF65-F5344CB8AC3E}">
        <p14:creationId xmlns:p14="http://schemas.microsoft.com/office/powerpoint/2010/main" val="74947238"/>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2787</TotalTime>
  <Words>3388</Words>
  <Application>Microsoft Office PowerPoint</Application>
  <PresentationFormat>Widescreen</PresentationFormat>
  <Paragraphs>57</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Century Gothic</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Armbruster</dc:creator>
  <cp:lastModifiedBy>Roger Armbruster</cp:lastModifiedBy>
  <cp:revision>92</cp:revision>
  <dcterms:created xsi:type="dcterms:W3CDTF">2019-05-17T15:12:15Z</dcterms:created>
  <dcterms:modified xsi:type="dcterms:W3CDTF">2019-05-19T13:40:45Z</dcterms:modified>
</cp:coreProperties>
</file>